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368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79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19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4" name="ZoneTexte 13"/>
          <p:cNvSpPr/>
          <p:nvPr/>
        </p:nvSpPr>
        <p:spPr>
          <a:xfrm>
            <a:off x="2063880" y="3009960"/>
            <a:ext cx="50162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sais jouer au jeu de la cible et calculer mentalement.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5" name="Image 14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3" name="PlaceHolder 2"/>
          <p:cNvSpPr>
            <a:spLocks noGrp="1"/>
          </p:cNvSpPr>
          <p:nvPr>
            <p:ph/>
          </p:nvPr>
        </p:nvSpPr>
        <p:spPr>
          <a:xfrm>
            <a:off x="7908840" y="6490080"/>
            <a:ext cx="123480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4" name="ZoneTexte 11"/>
          <p:cNvSpPr/>
          <p:nvPr/>
        </p:nvSpPr>
        <p:spPr>
          <a:xfrm>
            <a:off x="4012920" y="3555360"/>
            <a:ext cx="40932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ffffff"/>
                </a:solidFill>
                <a:latin typeface="Calibri"/>
              </a:rPr>
              <a:t>1 000  100  10    1   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5" name="ZoneTexte 3"/>
          <p:cNvSpPr/>
          <p:nvPr/>
        </p:nvSpPr>
        <p:spPr>
          <a:xfrm>
            <a:off x="97560" y="919080"/>
            <a:ext cx="3720600" cy="42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200" spc="-1" strike="noStrike">
                <a:solidFill>
                  <a:srgbClr val="000000"/>
                </a:solidFill>
                <a:latin typeface="Calibri"/>
              </a:rPr>
              <a:t>1 ×1 000 + 4×100 + 9×1 = </a:t>
            </a:r>
            <a:r>
              <a:rPr b="1" lang="fr-FR" sz="2200" spc="-1" strike="noStrike">
                <a:solidFill>
                  <a:srgbClr val="c00000"/>
                </a:solidFill>
                <a:latin typeface="Calibri"/>
              </a:rPr>
              <a:t>1 409</a:t>
            </a:r>
            <a:endParaRPr b="0" lang="fr-FR" sz="2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66" name="Groupe 4"/>
          <p:cNvGrpSpPr/>
          <p:nvPr/>
        </p:nvGrpSpPr>
        <p:grpSpPr>
          <a:xfrm>
            <a:off x="180000" y="1440000"/>
            <a:ext cx="4356000" cy="4320000"/>
            <a:chOff x="180000" y="1440000"/>
            <a:chExt cx="4356000" cy="4320000"/>
          </a:xfrm>
        </p:grpSpPr>
        <p:sp>
          <p:nvSpPr>
            <p:cNvPr id="367" name="Ellipse 5"/>
            <p:cNvSpPr/>
            <p:nvPr/>
          </p:nvSpPr>
          <p:spPr>
            <a:xfrm>
              <a:off x="180000" y="1440000"/>
              <a:ext cx="4356000" cy="43200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grpSp>
          <p:nvGrpSpPr>
            <p:cNvPr id="368" name="Groupe 6"/>
            <p:cNvGrpSpPr/>
            <p:nvPr/>
          </p:nvGrpSpPr>
          <p:grpSpPr>
            <a:xfrm>
              <a:off x="783720" y="2038680"/>
              <a:ext cx="3148200" cy="3122640"/>
              <a:chOff x="783720" y="2038680"/>
              <a:chExt cx="3148200" cy="3122640"/>
            </a:xfrm>
          </p:grpSpPr>
          <p:sp>
            <p:nvSpPr>
              <p:cNvPr id="369" name="Ellipse 12"/>
              <p:cNvSpPr/>
              <p:nvPr/>
            </p:nvSpPr>
            <p:spPr>
              <a:xfrm>
                <a:off x="783720" y="2038680"/>
                <a:ext cx="3148200" cy="312264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370" name="Ellipse 13"/>
              <p:cNvSpPr/>
              <p:nvPr/>
            </p:nvSpPr>
            <p:spPr>
              <a:xfrm>
                <a:off x="1308600" y="2559240"/>
                <a:ext cx="2098800" cy="208116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371" name="Ellipse 14"/>
              <p:cNvSpPr/>
              <p:nvPr/>
            </p:nvSpPr>
            <p:spPr>
              <a:xfrm>
                <a:off x="1833120" y="3079800"/>
                <a:ext cx="1049400" cy="10404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</p:grpSp>
      </p:grpSp>
      <p:sp>
        <p:nvSpPr>
          <p:cNvPr id="372" name="Signe de multiplication 15"/>
          <p:cNvSpPr/>
          <p:nvPr/>
        </p:nvSpPr>
        <p:spPr>
          <a:xfrm>
            <a:off x="2658240" y="403848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73" name="Signe de multiplication 16"/>
          <p:cNvSpPr/>
          <p:nvPr/>
        </p:nvSpPr>
        <p:spPr>
          <a:xfrm>
            <a:off x="2324160" y="3566520"/>
            <a:ext cx="42300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74" name="Signe de multiplication 19"/>
          <p:cNvSpPr/>
          <p:nvPr/>
        </p:nvSpPr>
        <p:spPr>
          <a:xfrm>
            <a:off x="1425960" y="371592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75" name="Signe de multiplication 20"/>
          <p:cNvSpPr/>
          <p:nvPr/>
        </p:nvSpPr>
        <p:spPr>
          <a:xfrm>
            <a:off x="1908360" y="408708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76" name="Signe de multiplication 21"/>
          <p:cNvSpPr/>
          <p:nvPr/>
        </p:nvSpPr>
        <p:spPr>
          <a:xfrm>
            <a:off x="1527480" y="516096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77" name="Signe de multiplication 22"/>
          <p:cNvSpPr/>
          <p:nvPr/>
        </p:nvSpPr>
        <p:spPr>
          <a:xfrm>
            <a:off x="1824480" y="518040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78" name="Signe de multiplication 23"/>
          <p:cNvSpPr/>
          <p:nvPr/>
        </p:nvSpPr>
        <p:spPr>
          <a:xfrm>
            <a:off x="2121480" y="520020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79" name="Signe de multiplication 24"/>
          <p:cNvSpPr/>
          <p:nvPr/>
        </p:nvSpPr>
        <p:spPr>
          <a:xfrm>
            <a:off x="2433240" y="5180400"/>
            <a:ext cx="42300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80" name="Signe de multiplication 25"/>
          <p:cNvSpPr/>
          <p:nvPr/>
        </p:nvSpPr>
        <p:spPr>
          <a:xfrm>
            <a:off x="2749320" y="5122800"/>
            <a:ext cx="42300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81" name="Signe de multiplication 26"/>
          <p:cNvSpPr/>
          <p:nvPr/>
        </p:nvSpPr>
        <p:spPr>
          <a:xfrm>
            <a:off x="2283120" y="4135320"/>
            <a:ext cx="42300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82" name="Signe de multiplication 27"/>
          <p:cNvSpPr/>
          <p:nvPr/>
        </p:nvSpPr>
        <p:spPr>
          <a:xfrm>
            <a:off x="1715040" y="159048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83" name="Signe de multiplication 28"/>
          <p:cNvSpPr/>
          <p:nvPr/>
        </p:nvSpPr>
        <p:spPr>
          <a:xfrm>
            <a:off x="2011680" y="1610280"/>
            <a:ext cx="42300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84" name="Signe de multiplication 29"/>
          <p:cNvSpPr/>
          <p:nvPr/>
        </p:nvSpPr>
        <p:spPr>
          <a:xfrm>
            <a:off x="2324160" y="1590480"/>
            <a:ext cx="42300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85" name="Signe de multiplication 30"/>
          <p:cNvSpPr/>
          <p:nvPr/>
        </p:nvSpPr>
        <p:spPr>
          <a:xfrm>
            <a:off x="2640240" y="153324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86" name="ZoneTexte 10"/>
          <p:cNvSpPr/>
          <p:nvPr/>
        </p:nvSpPr>
        <p:spPr>
          <a:xfrm>
            <a:off x="1969920" y="3259800"/>
            <a:ext cx="272664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200" spc="-1" strike="noStrike">
                <a:solidFill>
                  <a:srgbClr val="ffffff"/>
                </a:solidFill>
                <a:latin typeface="Calibri"/>
              </a:rPr>
              <a:t>1 000    100   10     1  </a:t>
            </a:r>
            <a:r>
              <a:rPr b="0" lang="fr-FR" sz="2800" spc="-1" strike="noStrike">
                <a:solidFill>
                  <a:srgbClr val="ffffff"/>
                </a:solidFill>
                <a:latin typeface="Calibri"/>
              </a:rPr>
              <a:t> 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Ellipse 53"/>
          <p:cNvSpPr/>
          <p:nvPr/>
        </p:nvSpPr>
        <p:spPr>
          <a:xfrm>
            <a:off x="4770000" y="1440000"/>
            <a:ext cx="4320360" cy="432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88" name="Ellipse 54"/>
          <p:cNvSpPr/>
          <p:nvPr/>
        </p:nvSpPr>
        <p:spPr>
          <a:xfrm>
            <a:off x="5202000" y="1872000"/>
            <a:ext cx="3456360" cy="345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89" name="Ellipse 55"/>
          <p:cNvSpPr/>
          <p:nvPr/>
        </p:nvSpPr>
        <p:spPr>
          <a:xfrm>
            <a:off x="5634000" y="2304000"/>
            <a:ext cx="2592000" cy="259164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90" name="Ellipse 56"/>
          <p:cNvSpPr/>
          <p:nvPr/>
        </p:nvSpPr>
        <p:spPr>
          <a:xfrm>
            <a:off x="6066360" y="2736000"/>
            <a:ext cx="1728000" cy="17276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91" name="Ellipse 57"/>
          <p:cNvSpPr/>
          <p:nvPr/>
        </p:nvSpPr>
        <p:spPr>
          <a:xfrm>
            <a:off x="6499440" y="3168360"/>
            <a:ext cx="863640" cy="86328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grpSp>
        <p:nvGrpSpPr>
          <p:cNvPr id="392" name="Groupe 20"/>
          <p:cNvGrpSpPr/>
          <p:nvPr/>
        </p:nvGrpSpPr>
        <p:grpSpPr>
          <a:xfrm>
            <a:off x="7070040" y="4125960"/>
            <a:ext cx="494640" cy="616680"/>
            <a:chOff x="7070040" y="4125960"/>
            <a:chExt cx="494640" cy="616680"/>
          </a:xfrm>
        </p:grpSpPr>
        <p:sp>
          <p:nvSpPr>
            <p:cNvPr id="393" name="ZoneTexte 53"/>
            <p:cNvSpPr/>
            <p:nvPr/>
          </p:nvSpPr>
          <p:spPr>
            <a:xfrm>
              <a:off x="7070040" y="4125960"/>
              <a:ext cx="4946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7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94" name="Signe de multiplication 77"/>
            <p:cNvSpPr/>
            <p:nvPr/>
          </p:nvSpPr>
          <p:spPr>
            <a:xfrm>
              <a:off x="7218360" y="4431960"/>
              <a:ext cx="310320" cy="31068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395" name="Groupe 21"/>
          <p:cNvGrpSpPr/>
          <p:nvPr/>
        </p:nvGrpSpPr>
        <p:grpSpPr>
          <a:xfrm>
            <a:off x="6193440" y="4667760"/>
            <a:ext cx="494640" cy="617400"/>
            <a:chOff x="6193440" y="4667760"/>
            <a:chExt cx="494640" cy="617400"/>
          </a:xfrm>
        </p:grpSpPr>
        <p:sp>
          <p:nvSpPr>
            <p:cNvPr id="396" name="ZoneTexte 54"/>
            <p:cNvSpPr/>
            <p:nvPr/>
          </p:nvSpPr>
          <p:spPr>
            <a:xfrm>
              <a:off x="6193440" y="4667760"/>
              <a:ext cx="4946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3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97" name="Signe de multiplication 78"/>
            <p:cNvSpPr/>
            <p:nvPr/>
          </p:nvSpPr>
          <p:spPr>
            <a:xfrm>
              <a:off x="6341400" y="4974480"/>
              <a:ext cx="310680" cy="31068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398" name="Groupe 22"/>
          <p:cNvGrpSpPr/>
          <p:nvPr/>
        </p:nvGrpSpPr>
        <p:grpSpPr>
          <a:xfrm>
            <a:off x="7791840" y="4720680"/>
            <a:ext cx="495000" cy="633960"/>
            <a:chOff x="7791840" y="4720680"/>
            <a:chExt cx="495000" cy="633960"/>
          </a:xfrm>
        </p:grpSpPr>
        <p:sp>
          <p:nvSpPr>
            <p:cNvPr id="399" name="ZoneTexte 55"/>
            <p:cNvSpPr/>
            <p:nvPr/>
          </p:nvSpPr>
          <p:spPr>
            <a:xfrm>
              <a:off x="7791840" y="4720680"/>
              <a:ext cx="4950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00" name="Signe de multiplication 79"/>
            <p:cNvSpPr/>
            <p:nvPr/>
          </p:nvSpPr>
          <p:spPr>
            <a:xfrm>
              <a:off x="7940160" y="5043960"/>
              <a:ext cx="310680" cy="310680"/>
            </a:xfrm>
            <a:prstGeom prst="mathMultiply">
              <a:avLst>
                <a:gd name="adj1" fmla="val 1040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sp>
        <p:nvSpPr>
          <p:cNvPr id="401" name="ZoneTexte 56"/>
          <p:cNvSpPr/>
          <p:nvPr/>
        </p:nvSpPr>
        <p:spPr>
          <a:xfrm>
            <a:off x="6632280" y="3410640"/>
            <a:ext cx="3274920" cy="31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500" spc="-1" strike="noStrike">
                <a:solidFill>
                  <a:srgbClr val="ffffff"/>
                </a:solidFill>
                <a:latin typeface="Calibri"/>
              </a:rPr>
              <a:t>10 000    1000  100    10      1    </a:t>
            </a: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02" name="Groupe 13"/>
          <p:cNvGrpSpPr/>
          <p:nvPr/>
        </p:nvGrpSpPr>
        <p:grpSpPr>
          <a:xfrm>
            <a:off x="6536160" y="3352320"/>
            <a:ext cx="495000" cy="616680"/>
            <a:chOff x="6536160" y="3352320"/>
            <a:chExt cx="495000" cy="616680"/>
          </a:xfrm>
        </p:grpSpPr>
        <p:sp>
          <p:nvSpPr>
            <p:cNvPr id="403" name="ZoneTexte 52"/>
            <p:cNvSpPr/>
            <p:nvPr/>
          </p:nvSpPr>
          <p:spPr>
            <a:xfrm>
              <a:off x="6536160" y="3352320"/>
              <a:ext cx="4950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04" name="Signe de multiplication 76"/>
            <p:cNvSpPr/>
            <p:nvPr/>
          </p:nvSpPr>
          <p:spPr>
            <a:xfrm>
              <a:off x="6684480" y="3658320"/>
              <a:ext cx="310680" cy="31068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sp>
        <p:nvSpPr>
          <p:cNvPr id="405" name="ZoneTexte 57"/>
          <p:cNvSpPr/>
          <p:nvPr/>
        </p:nvSpPr>
        <p:spPr>
          <a:xfrm>
            <a:off x="4945680" y="389520"/>
            <a:ext cx="4118400" cy="942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5 × 10 000 + 7 × 100 + 3 × 10 + 5 =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6" name="ZoneTexte 58"/>
          <p:cNvSpPr/>
          <p:nvPr/>
        </p:nvSpPr>
        <p:spPr>
          <a:xfrm>
            <a:off x="6452280" y="799560"/>
            <a:ext cx="1459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c00000"/>
                </a:solidFill>
                <a:latin typeface="Calibri"/>
              </a:rPr>
              <a:t>50 735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7" name=""/>
          <p:cNvSpPr/>
          <p:nvPr/>
        </p:nvSpPr>
        <p:spPr>
          <a:xfrm>
            <a:off x="3378240" y="31860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8" name=""/>
          <p:cNvSpPr/>
          <p:nvPr/>
        </p:nvSpPr>
        <p:spPr>
          <a:xfrm>
            <a:off x="7863840" y="110664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9" name=""/>
          <p:cNvSpPr/>
          <p:nvPr/>
        </p:nvSpPr>
        <p:spPr>
          <a:xfrm flipV="1">
            <a:off x="450072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07" dur="indefinite" restart="never" nodeType="tmRoot">
          <p:childTnLst>
            <p:seq>
              <p:cTn id="408" dur="indefinite" nodeType="mainSeq">
                <p:childTnLst>
                  <p:par>
                    <p:cTn id="409" fill="hold">
                      <p:stCondLst>
                        <p:cond delay="indefinite"/>
                      </p:stCondLst>
                      <p:childTnLst>
                        <p:par>
                          <p:cTn id="410" fill="hold">
                            <p:stCondLst>
                              <p:cond delay="0"/>
                            </p:stCondLst>
                            <p:childTnLst>
                              <p:par>
                                <p:cTn id="41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3"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4" fill="hold">
                      <p:stCondLst>
                        <p:cond delay="indefinite"/>
                      </p:stCondLst>
                      <p:childTnLst>
                        <p:par>
                          <p:cTn id="415" fill="hold">
                            <p:stCondLst>
                              <p:cond delay="0"/>
                            </p:stCondLst>
                            <p:childTnLst>
                              <p:par>
                                <p:cTn id="41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8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9" fill="hold">
                      <p:stCondLst>
                        <p:cond delay="indefinite"/>
                      </p:stCondLst>
                      <p:childTnLst>
                        <p:par>
                          <p:cTn id="420" fill="hold">
                            <p:stCondLst>
                              <p:cond delay="0"/>
                            </p:stCondLst>
                            <p:childTnLst>
                              <p:par>
                                <p:cTn id="4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3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4" fill="hold">
                      <p:stCondLst>
                        <p:cond delay="indefinite"/>
                      </p:stCondLst>
                      <p:childTnLst>
                        <p:par>
                          <p:cTn id="425" fill="hold">
                            <p:stCondLst>
                              <p:cond delay="0"/>
                            </p:stCondLst>
                            <p:childTnLst>
                              <p:par>
                                <p:cTn id="4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8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9" fill="hold">
                      <p:stCondLst>
                        <p:cond delay="indefinite"/>
                      </p:stCondLst>
                      <p:childTnLst>
                        <p:par>
                          <p:cTn id="430" fill="hold">
                            <p:stCondLst>
                              <p:cond delay="0"/>
                            </p:stCondLst>
                            <p:childTnLst>
                              <p:par>
                                <p:cTn id="43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3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4" fill="hold">
                      <p:stCondLst>
                        <p:cond delay="indefinite"/>
                      </p:stCondLst>
                      <p:childTnLst>
                        <p:par>
                          <p:cTn id="435" fill="hold">
                            <p:stCondLst>
                              <p:cond delay="0"/>
                            </p:stCondLst>
                            <p:childTnLst>
                              <p:par>
                                <p:cTn id="43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8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9" fill="hold">
                      <p:stCondLst>
                        <p:cond delay="indefinite"/>
                      </p:stCondLst>
                      <p:childTnLst>
                        <p:par>
                          <p:cTn id="440" fill="hold">
                            <p:stCondLst>
                              <p:cond delay="0"/>
                            </p:stCondLst>
                            <p:childTnLst>
                              <p:par>
                                <p:cTn id="4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3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4" fill="hold">
                      <p:stCondLst>
                        <p:cond delay="indefinite"/>
                      </p:stCondLst>
                      <p:childTnLst>
                        <p:par>
                          <p:cTn id="445" fill="hold">
                            <p:stCondLst>
                              <p:cond delay="0"/>
                            </p:stCondLst>
                            <p:childTnLst>
                              <p:par>
                                <p:cTn id="44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8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9" fill="hold">
                      <p:stCondLst>
                        <p:cond delay="indefinite"/>
                      </p:stCondLst>
                      <p:childTnLst>
                        <p:par>
                          <p:cTn id="450" fill="hold">
                            <p:stCondLst>
                              <p:cond delay="0"/>
                            </p:stCondLst>
                            <p:childTnLst>
                              <p:par>
                                <p:cTn id="4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5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4" fill="hold">
                      <p:stCondLst>
                        <p:cond delay="indefinite"/>
                      </p:stCondLst>
                      <p:childTnLst>
                        <p:par>
                          <p:cTn id="455" fill="hold">
                            <p:stCondLst>
                              <p:cond delay="0"/>
                            </p:stCondLst>
                            <p:childTnLst>
                              <p:par>
                                <p:cTn id="45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58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9" fill="hold">
                      <p:stCondLst>
                        <p:cond delay="indefinite"/>
                      </p:stCondLst>
                      <p:childTnLst>
                        <p:par>
                          <p:cTn id="460" fill="hold">
                            <p:stCondLst>
                              <p:cond delay="0"/>
                            </p:stCondLst>
                            <p:childTnLst>
                              <p:par>
                                <p:cTn id="46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3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4" fill="hold">
                      <p:stCondLst>
                        <p:cond delay="indefinite"/>
                      </p:stCondLst>
                      <p:childTnLst>
                        <p:par>
                          <p:cTn id="465" fill="hold">
                            <p:stCondLst>
                              <p:cond delay="0"/>
                            </p:stCondLst>
                            <p:childTnLst>
                              <p:par>
                                <p:cTn id="46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8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9" fill="hold">
                      <p:stCondLst>
                        <p:cond delay="indefinite"/>
                      </p:stCondLst>
                      <p:childTnLst>
                        <p:par>
                          <p:cTn id="470" fill="hold">
                            <p:stCondLst>
                              <p:cond delay="0"/>
                            </p:stCondLst>
                            <p:childTnLst>
                              <p:par>
                                <p:cTn id="4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73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4" fill="hold">
                      <p:stCondLst>
                        <p:cond delay="indefinite"/>
                      </p:stCondLst>
                      <p:childTnLst>
                        <p:par>
                          <p:cTn id="475" fill="hold">
                            <p:stCondLst>
                              <p:cond delay="0"/>
                            </p:stCondLst>
                            <p:childTnLst>
                              <p:par>
                                <p:cTn id="47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78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9" fill="hold">
                      <p:stCondLst>
                        <p:cond delay="indefinite"/>
                      </p:stCondLst>
                      <p:childTnLst>
                        <p:par>
                          <p:cTn id="480" fill="hold">
                            <p:stCondLst>
                              <p:cond delay="0"/>
                            </p:stCondLst>
                            <p:childTnLst>
                              <p:par>
                                <p:cTn id="48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83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score total sur ton ardoise. 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1" name="PlaceHolder 2"/>
          <p:cNvSpPr>
            <a:spLocks noGrp="1"/>
          </p:cNvSpPr>
          <p:nvPr>
            <p:ph/>
          </p:nvPr>
        </p:nvSpPr>
        <p:spPr>
          <a:xfrm>
            <a:off x="7908840" y="6490080"/>
            <a:ext cx="123480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12" name="Groupe 18"/>
          <p:cNvGrpSpPr/>
          <p:nvPr/>
        </p:nvGrpSpPr>
        <p:grpSpPr>
          <a:xfrm>
            <a:off x="180000" y="1440000"/>
            <a:ext cx="4356000" cy="4320000"/>
            <a:chOff x="180000" y="1440000"/>
            <a:chExt cx="4356000" cy="4320000"/>
          </a:xfrm>
        </p:grpSpPr>
        <p:sp>
          <p:nvSpPr>
            <p:cNvPr id="413" name="Ellipse 17"/>
            <p:cNvSpPr/>
            <p:nvPr/>
          </p:nvSpPr>
          <p:spPr>
            <a:xfrm>
              <a:off x="180000" y="1440000"/>
              <a:ext cx="4356000" cy="43200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grpSp>
          <p:nvGrpSpPr>
            <p:cNvPr id="414" name="Groupe 10"/>
            <p:cNvGrpSpPr/>
            <p:nvPr/>
          </p:nvGrpSpPr>
          <p:grpSpPr>
            <a:xfrm>
              <a:off x="783720" y="2038680"/>
              <a:ext cx="3148200" cy="3122640"/>
              <a:chOff x="783720" y="2038680"/>
              <a:chExt cx="3148200" cy="3122640"/>
            </a:xfrm>
          </p:grpSpPr>
          <p:sp>
            <p:nvSpPr>
              <p:cNvPr id="415" name="Ellipse 7"/>
              <p:cNvSpPr/>
              <p:nvPr/>
            </p:nvSpPr>
            <p:spPr>
              <a:xfrm>
                <a:off x="783720" y="2038680"/>
                <a:ext cx="3148200" cy="312264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416" name="Ellipse 8"/>
              <p:cNvSpPr/>
              <p:nvPr/>
            </p:nvSpPr>
            <p:spPr>
              <a:xfrm>
                <a:off x="1308600" y="2559240"/>
                <a:ext cx="2098800" cy="208116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417" name="Ellipse 9"/>
              <p:cNvSpPr/>
              <p:nvPr/>
            </p:nvSpPr>
            <p:spPr>
              <a:xfrm>
                <a:off x="1833120" y="3079800"/>
                <a:ext cx="1049400" cy="10404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</p:grpSp>
      </p:grpSp>
      <p:sp>
        <p:nvSpPr>
          <p:cNvPr id="418" name="Signe de multiplication 13"/>
          <p:cNvSpPr/>
          <p:nvPr/>
        </p:nvSpPr>
        <p:spPr>
          <a:xfrm>
            <a:off x="2608560" y="2195280"/>
            <a:ext cx="42300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19" name="Signe de multiplication 14"/>
          <p:cNvSpPr/>
          <p:nvPr/>
        </p:nvSpPr>
        <p:spPr>
          <a:xfrm>
            <a:off x="2038680" y="3388320"/>
            <a:ext cx="42300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20" name="Signe de multiplication 4"/>
          <p:cNvSpPr/>
          <p:nvPr/>
        </p:nvSpPr>
        <p:spPr>
          <a:xfrm>
            <a:off x="2936160" y="237924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21" name="Signe de multiplication 20"/>
          <p:cNvSpPr/>
          <p:nvPr/>
        </p:nvSpPr>
        <p:spPr>
          <a:xfrm>
            <a:off x="2496240" y="3379680"/>
            <a:ext cx="42300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22" name="Signe de multiplication 3"/>
          <p:cNvSpPr/>
          <p:nvPr/>
        </p:nvSpPr>
        <p:spPr>
          <a:xfrm>
            <a:off x="2307600" y="366300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23" name="Signe de multiplication 12"/>
          <p:cNvSpPr/>
          <p:nvPr/>
        </p:nvSpPr>
        <p:spPr>
          <a:xfrm>
            <a:off x="2199600" y="2152800"/>
            <a:ext cx="42300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24" name="Signe de multiplication 15"/>
          <p:cNvSpPr/>
          <p:nvPr/>
        </p:nvSpPr>
        <p:spPr>
          <a:xfrm>
            <a:off x="1827000" y="220572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25" name="Signe de multiplication 21"/>
          <p:cNvSpPr/>
          <p:nvPr/>
        </p:nvSpPr>
        <p:spPr>
          <a:xfrm>
            <a:off x="1849680" y="518040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26" name="Signe de multiplication 22"/>
          <p:cNvSpPr/>
          <p:nvPr/>
        </p:nvSpPr>
        <p:spPr>
          <a:xfrm>
            <a:off x="2146680" y="520020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27" name="Signe de multiplication 23"/>
          <p:cNvSpPr/>
          <p:nvPr/>
        </p:nvSpPr>
        <p:spPr>
          <a:xfrm>
            <a:off x="2458800" y="518040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28" name="ZoneTexte 12"/>
          <p:cNvSpPr/>
          <p:nvPr/>
        </p:nvSpPr>
        <p:spPr>
          <a:xfrm>
            <a:off x="1969920" y="3259800"/>
            <a:ext cx="272664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200" spc="-1" strike="noStrike">
                <a:solidFill>
                  <a:srgbClr val="ffffff"/>
                </a:solidFill>
                <a:latin typeface="Calibri"/>
              </a:rPr>
              <a:t>1 000    100   10     1  </a:t>
            </a:r>
            <a:r>
              <a:rPr b="0" lang="fr-FR" sz="2800" spc="-1" strike="noStrike">
                <a:solidFill>
                  <a:srgbClr val="ffffff"/>
                </a:solidFill>
                <a:latin typeface="Calibri"/>
              </a:rPr>
              <a:t> 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9" name="Signe de multiplication 19"/>
          <p:cNvSpPr/>
          <p:nvPr/>
        </p:nvSpPr>
        <p:spPr>
          <a:xfrm>
            <a:off x="2068920" y="3655440"/>
            <a:ext cx="42300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30" name="Ellipse 58"/>
          <p:cNvSpPr/>
          <p:nvPr/>
        </p:nvSpPr>
        <p:spPr>
          <a:xfrm>
            <a:off x="4770000" y="1440000"/>
            <a:ext cx="4192560" cy="41918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31" name="Ellipse 59"/>
          <p:cNvSpPr/>
          <p:nvPr/>
        </p:nvSpPr>
        <p:spPr>
          <a:xfrm>
            <a:off x="5189400" y="1859040"/>
            <a:ext cx="3354120" cy="33537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32" name="Ellipse 60"/>
          <p:cNvSpPr/>
          <p:nvPr/>
        </p:nvSpPr>
        <p:spPr>
          <a:xfrm>
            <a:off x="5608440" y="2278440"/>
            <a:ext cx="2515320" cy="251496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33" name="Ellipse 61"/>
          <p:cNvSpPr/>
          <p:nvPr/>
        </p:nvSpPr>
        <p:spPr>
          <a:xfrm>
            <a:off x="6027840" y="2697480"/>
            <a:ext cx="1677240" cy="167688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34" name="Ellipse 62"/>
          <p:cNvSpPr/>
          <p:nvPr/>
        </p:nvSpPr>
        <p:spPr>
          <a:xfrm>
            <a:off x="6448320" y="3116880"/>
            <a:ext cx="838080" cy="83808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grpSp>
        <p:nvGrpSpPr>
          <p:cNvPr id="435" name="Groupe 24"/>
          <p:cNvGrpSpPr/>
          <p:nvPr/>
        </p:nvGrpSpPr>
        <p:grpSpPr>
          <a:xfrm>
            <a:off x="6391440" y="3266280"/>
            <a:ext cx="480240" cy="598680"/>
            <a:chOff x="6391440" y="3266280"/>
            <a:chExt cx="480240" cy="598680"/>
          </a:xfrm>
        </p:grpSpPr>
        <p:sp>
          <p:nvSpPr>
            <p:cNvPr id="436" name="ZoneTexte 60"/>
            <p:cNvSpPr/>
            <p:nvPr/>
          </p:nvSpPr>
          <p:spPr>
            <a:xfrm>
              <a:off x="6391440" y="3266280"/>
              <a:ext cx="4802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9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37" name="Signe de multiplication 80"/>
            <p:cNvSpPr/>
            <p:nvPr/>
          </p:nvSpPr>
          <p:spPr>
            <a:xfrm>
              <a:off x="6535440" y="3563640"/>
              <a:ext cx="301320" cy="30132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90000" bIns="90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438" name="Groupe 25"/>
          <p:cNvGrpSpPr/>
          <p:nvPr/>
        </p:nvGrpSpPr>
        <p:grpSpPr>
          <a:xfrm>
            <a:off x="6867360" y="3674520"/>
            <a:ext cx="480240" cy="598680"/>
            <a:chOff x="6867360" y="3674520"/>
            <a:chExt cx="480240" cy="598680"/>
          </a:xfrm>
        </p:grpSpPr>
        <p:sp>
          <p:nvSpPr>
            <p:cNvPr id="439" name="ZoneTexte 61"/>
            <p:cNvSpPr/>
            <p:nvPr/>
          </p:nvSpPr>
          <p:spPr>
            <a:xfrm>
              <a:off x="6867360" y="3674520"/>
              <a:ext cx="4802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1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40" name="Signe de multiplication 81"/>
            <p:cNvSpPr/>
            <p:nvPr/>
          </p:nvSpPr>
          <p:spPr>
            <a:xfrm>
              <a:off x="7011360" y="3971880"/>
              <a:ext cx="301320" cy="30132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90000" bIns="90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441" name="Groupe 26"/>
          <p:cNvGrpSpPr/>
          <p:nvPr/>
        </p:nvGrpSpPr>
        <p:grpSpPr>
          <a:xfrm>
            <a:off x="6770880" y="4607280"/>
            <a:ext cx="480240" cy="598320"/>
            <a:chOff x="6770880" y="4607280"/>
            <a:chExt cx="480240" cy="598320"/>
          </a:xfrm>
        </p:grpSpPr>
        <p:sp>
          <p:nvSpPr>
            <p:cNvPr id="442" name="ZoneTexte 62"/>
            <p:cNvSpPr/>
            <p:nvPr/>
          </p:nvSpPr>
          <p:spPr>
            <a:xfrm>
              <a:off x="6770880" y="4607280"/>
              <a:ext cx="4802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6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43" name="Signe de multiplication 82"/>
            <p:cNvSpPr/>
            <p:nvPr/>
          </p:nvSpPr>
          <p:spPr>
            <a:xfrm>
              <a:off x="6914880" y="4904280"/>
              <a:ext cx="301320" cy="30132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90000" bIns="90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sp>
        <p:nvSpPr>
          <p:cNvPr id="444" name="ZoneTexte 59"/>
          <p:cNvSpPr/>
          <p:nvPr/>
        </p:nvSpPr>
        <p:spPr>
          <a:xfrm>
            <a:off x="6632280" y="3410640"/>
            <a:ext cx="3274920" cy="31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500" spc="-1" strike="noStrike">
                <a:solidFill>
                  <a:srgbClr val="ffffff"/>
                </a:solidFill>
                <a:latin typeface="Calibri"/>
              </a:rPr>
              <a:t>10 000    1000  100    10      1    </a:t>
            </a: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5" name=""/>
          <p:cNvSpPr/>
          <p:nvPr/>
        </p:nvSpPr>
        <p:spPr>
          <a:xfrm>
            <a:off x="3418920" y="9615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6" name=""/>
          <p:cNvSpPr/>
          <p:nvPr/>
        </p:nvSpPr>
        <p:spPr>
          <a:xfrm>
            <a:off x="7872120" y="3330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7" name=""/>
          <p:cNvSpPr/>
          <p:nvPr/>
        </p:nvSpPr>
        <p:spPr>
          <a:xfrm flipV="1">
            <a:off x="450072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84" dur="indefinite" restart="never" nodeType="tmRoot">
          <p:childTnLst>
            <p:seq>
              <p:cTn id="485" dur="indefinite" nodeType="mainSeq">
                <p:childTnLst>
                  <p:par>
                    <p:cTn id="486" fill="hold">
                      <p:stCondLst>
                        <p:cond delay="indefinite"/>
                      </p:stCondLst>
                      <p:childTnLst>
                        <p:par>
                          <p:cTn id="487" fill="hold">
                            <p:stCondLst>
                              <p:cond delay="0"/>
                            </p:stCondLst>
                            <p:childTnLst>
                              <p:par>
                                <p:cTn id="48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0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1" fill="hold">
                      <p:stCondLst>
                        <p:cond delay="indefinite"/>
                      </p:stCondLst>
                      <p:childTnLst>
                        <p:par>
                          <p:cTn id="492" fill="hold">
                            <p:stCondLst>
                              <p:cond delay="0"/>
                            </p:stCondLst>
                            <p:childTnLst>
                              <p:par>
                                <p:cTn id="49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5" dur="5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6" fill="hold">
                      <p:stCondLst>
                        <p:cond delay="indefinite"/>
                      </p:stCondLst>
                      <p:childTnLst>
                        <p:par>
                          <p:cTn id="497" fill="hold">
                            <p:stCondLst>
                              <p:cond delay="0"/>
                            </p:stCondLst>
                            <p:childTnLst>
                              <p:par>
                                <p:cTn id="49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00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1" fill="hold">
                      <p:stCondLst>
                        <p:cond delay="indefinite"/>
                      </p:stCondLst>
                      <p:childTnLst>
                        <p:par>
                          <p:cTn id="502" fill="hold">
                            <p:stCondLst>
                              <p:cond delay="0"/>
                            </p:stCondLst>
                            <p:childTnLst>
                              <p:par>
                                <p:cTn id="50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05" dur="5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6" fill="hold">
                      <p:stCondLst>
                        <p:cond delay="indefinite"/>
                      </p:stCondLst>
                      <p:childTnLst>
                        <p:par>
                          <p:cTn id="507" fill="hold">
                            <p:stCondLst>
                              <p:cond delay="0"/>
                            </p:stCondLst>
                            <p:childTnLst>
                              <p:par>
                                <p:cTn id="50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0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1" fill="hold">
                      <p:stCondLst>
                        <p:cond delay="indefinite"/>
                      </p:stCondLst>
                      <p:childTnLst>
                        <p:par>
                          <p:cTn id="512" fill="hold">
                            <p:stCondLst>
                              <p:cond delay="0"/>
                            </p:stCondLst>
                            <p:childTnLst>
                              <p:par>
                                <p:cTn id="5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5" dur="5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6" fill="hold">
                      <p:stCondLst>
                        <p:cond delay="indefinite"/>
                      </p:stCondLst>
                      <p:childTnLst>
                        <p:par>
                          <p:cTn id="517" fill="hold">
                            <p:stCondLst>
                              <p:cond delay="0"/>
                            </p:stCondLst>
                            <p:childTnLst>
                              <p:par>
                                <p:cTn id="51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2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1" fill="hold">
                      <p:stCondLst>
                        <p:cond delay="indefinite"/>
                      </p:stCondLst>
                      <p:childTnLst>
                        <p:par>
                          <p:cTn id="522" fill="hold">
                            <p:stCondLst>
                              <p:cond delay="0"/>
                            </p:stCondLst>
                            <p:childTnLst>
                              <p:par>
                                <p:cTn id="5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25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6" fill="hold">
                      <p:stCondLst>
                        <p:cond delay="indefinite"/>
                      </p:stCondLst>
                      <p:childTnLst>
                        <p:par>
                          <p:cTn id="527" fill="hold">
                            <p:stCondLst>
                              <p:cond delay="0"/>
                            </p:stCondLst>
                            <p:childTnLst>
                              <p:par>
                                <p:cTn id="52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30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1" fill="hold">
                      <p:stCondLst>
                        <p:cond delay="indefinite"/>
                      </p:stCondLst>
                      <p:childTnLst>
                        <p:par>
                          <p:cTn id="532" fill="hold">
                            <p:stCondLst>
                              <p:cond delay="0"/>
                            </p:stCondLst>
                            <p:childTnLst>
                              <p:par>
                                <p:cTn id="5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35" dur="5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6" fill="hold">
                      <p:stCondLst>
                        <p:cond delay="indefinite"/>
                      </p:stCondLst>
                      <p:childTnLst>
                        <p:par>
                          <p:cTn id="537" fill="hold">
                            <p:stCondLst>
                              <p:cond delay="0"/>
                            </p:stCondLst>
                            <p:childTnLst>
                              <p:par>
                                <p:cTn id="53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0" dur="5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9" name="PlaceHolder 2"/>
          <p:cNvSpPr>
            <a:spLocks noGrp="1"/>
          </p:cNvSpPr>
          <p:nvPr>
            <p:ph/>
          </p:nvPr>
        </p:nvSpPr>
        <p:spPr>
          <a:xfrm>
            <a:off x="7908840" y="6490080"/>
            <a:ext cx="123480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0" name="ZoneTexte 11"/>
          <p:cNvSpPr/>
          <p:nvPr/>
        </p:nvSpPr>
        <p:spPr>
          <a:xfrm>
            <a:off x="1981440" y="3157920"/>
            <a:ext cx="358776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ffffff"/>
                </a:solidFill>
                <a:latin typeface="Calibri"/>
              </a:rPr>
              <a:t>1 000  100  10    1   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1" name="ZoneTexte 3"/>
          <p:cNvSpPr/>
          <p:nvPr/>
        </p:nvSpPr>
        <p:spPr>
          <a:xfrm>
            <a:off x="235800" y="951840"/>
            <a:ext cx="3525480" cy="42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200" spc="-1" strike="noStrike">
                <a:solidFill>
                  <a:srgbClr val="000000"/>
                </a:solidFill>
                <a:latin typeface="Calibri"/>
              </a:rPr>
              <a:t>4 ×1 000 + 4×10+ 3×1 = </a:t>
            </a:r>
            <a:r>
              <a:rPr b="1" lang="fr-FR" sz="2200" spc="-1" strike="noStrike">
                <a:solidFill>
                  <a:srgbClr val="c00000"/>
                </a:solidFill>
                <a:latin typeface="Calibri"/>
              </a:rPr>
              <a:t>4 043</a:t>
            </a:r>
            <a:endParaRPr b="0" lang="fr-FR" sz="2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52" name="Groupe 4"/>
          <p:cNvGrpSpPr/>
          <p:nvPr/>
        </p:nvGrpSpPr>
        <p:grpSpPr>
          <a:xfrm>
            <a:off x="180000" y="1440000"/>
            <a:ext cx="4355640" cy="4320000"/>
            <a:chOff x="180000" y="1440000"/>
            <a:chExt cx="4355640" cy="4320000"/>
          </a:xfrm>
        </p:grpSpPr>
        <p:sp>
          <p:nvSpPr>
            <p:cNvPr id="453" name="Ellipse 5"/>
            <p:cNvSpPr/>
            <p:nvPr/>
          </p:nvSpPr>
          <p:spPr>
            <a:xfrm>
              <a:off x="180000" y="1440000"/>
              <a:ext cx="4355640" cy="43200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grpSp>
          <p:nvGrpSpPr>
            <p:cNvPr id="454" name="Groupe 6"/>
            <p:cNvGrpSpPr/>
            <p:nvPr/>
          </p:nvGrpSpPr>
          <p:grpSpPr>
            <a:xfrm>
              <a:off x="783720" y="2038680"/>
              <a:ext cx="3148200" cy="3122640"/>
              <a:chOff x="783720" y="2038680"/>
              <a:chExt cx="3148200" cy="3122640"/>
            </a:xfrm>
          </p:grpSpPr>
          <p:sp>
            <p:nvSpPr>
              <p:cNvPr id="455" name="Ellipse 12"/>
              <p:cNvSpPr/>
              <p:nvPr/>
            </p:nvSpPr>
            <p:spPr>
              <a:xfrm>
                <a:off x="783720" y="2038680"/>
                <a:ext cx="3148200" cy="312264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456" name="Ellipse 13"/>
              <p:cNvSpPr/>
              <p:nvPr/>
            </p:nvSpPr>
            <p:spPr>
              <a:xfrm>
                <a:off x="1308240" y="2559240"/>
                <a:ext cx="2098800" cy="208116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457" name="Ellipse 14"/>
              <p:cNvSpPr/>
              <p:nvPr/>
            </p:nvSpPr>
            <p:spPr>
              <a:xfrm>
                <a:off x="1833120" y="3079800"/>
                <a:ext cx="1049040" cy="10404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</p:grpSp>
      </p:grpSp>
      <p:sp>
        <p:nvSpPr>
          <p:cNvPr id="458" name="Signe de multiplication 15"/>
          <p:cNvSpPr/>
          <p:nvPr/>
        </p:nvSpPr>
        <p:spPr>
          <a:xfrm>
            <a:off x="2608560" y="219528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59" name="Signe de multiplication 16"/>
          <p:cNvSpPr/>
          <p:nvPr/>
        </p:nvSpPr>
        <p:spPr>
          <a:xfrm>
            <a:off x="2038680" y="338832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0" name="Signe de multiplication 19"/>
          <p:cNvSpPr/>
          <p:nvPr/>
        </p:nvSpPr>
        <p:spPr>
          <a:xfrm>
            <a:off x="2935800" y="2379240"/>
            <a:ext cx="42300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1" name="Signe de multiplication 20"/>
          <p:cNvSpPr/>
          <p:nvPr/>
        </p:nvSpPr>
        <p:spPr>
          <a:xfrm>
            <a:off x="2496240" y="337968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2" name="Signe de multiplication 21"/>
          <p:cNvSpPr/>
          <p:nvPr/>
        </p:nvSpPr>
        <p:spPr>
          <a:xfrm>
            <a:off x="2307240" y="3663000"/>
            <a:ext cx="42300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3" name="Signe de multiplication 22"/>
          <p:cNvSpPr/>
          <p:nvPr/>
        </p:nvSpPr>
        <p:spPr>
          <a:xfrm>
            <a:off x="2199600" y="215280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4" name="Signe de multiplication 23"/>
          <p:cNvSpPr/>
          <p:nvPr/>
        </p:nvSpPr>
        <p:spPr>
          <a:xfrm>
            <a:off x="1827000" y="220572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5" name="Signe de multiplication 24"/>
          <p:cNvSpPr/>
          <p:nvPr/>
        </p:nvSpPr>
        <p:spPr>
          <a:xfrm>
            <a:off x="1849680" y="518040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6" name="Signe de multiplication 25"/>
          <p:cNvSpPr/>
          <p:nvPr/>
        </p:nvSpPr>
        <p:spPr>
          <a:xfrm>
            <a:off x="2146320" y="5200200"/>
            <a:ext cx="42300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7" name="Signe de multiplication 26"/>
          <p:cNvSpPr/>
          <p:nvPr/>
        </p:nvSpPr>
        <p:spPr>
          <a:xfrm>
            <a:off x="2458440" y="5180400"/>
            <a:ext cx="42300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8" name="Signe de multiplication 27"/>
          <p:cNvSpPr/>
          <p:nvPr/>
        </p:nvSpPr>
        <p:spPr>
          <a:xfrm>
            <a:off x="2068920" y="365544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9" name="Ellipse 63"/>
          <p:cNvSpPr/>
          <p:nvPr/>
        </p:nvSpPr>
        <p:spPr>
          <a:xfrm>
            <a:off x="4770000" y="1440000"/>
            <a:ext cx="4192560" cy="41918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0" name="Ellipse 64"/>
          <p:cNvSpPr/>
          <p:nvPr/>
        </p:nvSpPr>
        <p:spPr>
          <a:xfrm>
            <a:off x="5189400" y="1859040"/>
            <a:ext cx="3354120" cy="33537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1" name="Ellipse 65"/>
          <p:cNvSpPr/>
          <p:nvPr/>
        </p:nvSpPr>
        <p:spPr>
          <a:xfrm>
            <a:off x="5608440" y="2278440"/>
            <a:ext cx="2515320" cy="251496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2" name="Ellipse 66"/>
          <p:cNvSpPr/>
          <p:nvPr/>
        </p:nvSpPr>
        <p:spPr>
          <a:xfrm>
            <a:off x="6027840" y="2697480"/>
            <a:ext cx="1677240" cy="167688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3" name="Ellipse 67"/>
          <p:cNvSpPr/>
          <p:nvPr/>
        </p:nvSpPr>
        <p:spPr>
          <a:xfrm>
            <a:off x="6448320" y="3116880"/>
            <a:ext cx="838080" cy="83808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grpSp>
        <p:nvGrpSpPr>
          <p:cNvPr id="474" name="Groupe 23"/>
          <p:cNvGrpSpPr/>
          <p:nvPr/>
        </p:nvGrpSpPr>
        <p:grpSpPr>
          <a:xfrm>
            <a:off x="6391440" y="3266280"/>
            <a:ext cx="480240" cy="598680"/>
            <a:chOff x="6391440" y="3266280"/>
            <a:chExt cx="480240" cy="598680"/>
          </a:xfrm>
        </p:grpSpPr>
        <p:sp>
          <p:nvSpPr>
            <p:cNvPr id="475" name="ZoneTexte 63"/>
            <p:cNvSpPr/>
            <p:nvPr/>
          </p:nvSpPr>
          <p:spPr>
            <a:xfrm>
              <a:off x="6391440" y="3266280"/>
              <a:ext cx="4802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9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76" name="Signe de multiplication 83"/>
            <p:cNvSpPr/>
            <p:nvPr/>
          </p:nvSpPr>
          <p:spPr>
            <a:xfrm>
              <a:off x="6535440" y="3563640"/>
              <a:ext cx="301320" cy="30132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90000" bIns="90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477" name="Groupe 27"/>
          <p:cNvGrpSpPr/>
          <p:nvPr/>
        </p:nvGrpSpPr>
        <p:grpSpPr>
          <a:xfrm>
            <a:off x="6867360" y="3674520"/>
            <a:ext cx="480240" cy="598680"/>
            <a:chOff x="6867360" y="3674520"/>
            <a:chExt cx="480240" cy="598680"/>
          </a:xfrm>
        </p:grpSpPr>
        <p:sp>
          <p:nvSpPr>
            <p:cNvPr id="478" name="ZoneTexte 64"/>
            <p:cNvSpPr/>
            <p:nvPr/>
          </p:nvSpPr>
          <p:spPr>
            <a:xfrm>
              <a:off x="6867360" y="3674520"/>
              <a:ext cx="4802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1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79" name="Signe de multiplication 84"/>
            <p:cNvSpPr/>
            <p:nvPr/>
          </p:nvSpPr>
          <p:spPr>
            <a:xfrm>
              <a:off x="7011360" y="3971880"/>
              <a:ext cx="301320" cy="30132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90000" bIns="90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480" name="Groupe 28"/>
          <p:cNvGrpSpPr/>
          <p:nvPr/>
        </p:nvGrpSpPr>
        <p:grpSpPr>
          <a:xfrm>
            <a:off x="6770880" y="4607280"/>
            <a:ext cx="480240" cy="598320"/>
            <a:chOff x="6770880" y="4607280"/>
            <a:chExt cx="480240" cy="598320"/>
          </a:xfrm>
        </p:grpSpPr>
        <p:sp>
          <p:nvSpPr>
            <p:cNvPr id="481" name="ZoneTexte 65"/>
            <p:cNvSpPr/>
            <p:nvPr/>
          </p:nvSpPr>
          <p:spPr>
            <a:xfrm>
              <a:off x="6770880" y="4607280"/>
              <a:ext cx="4802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6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82" name="Signe de multiplication 85"/>
            <p:cNvSpPr/>
            <p:nvPr/>
          </p:nvSpPr>
          <p:spPr>
            <a:xfrm>
              <a:off x="6914880" y="4904280"/>
              <a:ext cx="301320" cy="30132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90000" bIns="90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sp>
        <p:nvSpPr>
          <p:cNvPr id="483" name="ZoneTexte 66"/>
          <p:cNvSpPr/>
          <p:nvPr/>
        </p:nvSpPr>
        <p:spPr>
          <a:xfrm>
            <a:off x="6632280" y="3410640"/>
            <a:ext cx="3274920" cy="31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500" spc="-1" strike="noStrike">
                <a:solidFill>
                  <a:srgbClr val="ffffff"/>
                </a:solidFill>
                <a:latin typeface="Calibri"/>
              </a:rPr>
              <a:t>10 000    1000  100    10      1    </a:t>
            </a: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4" name="ZoneTexte 67"/>
          <p:cNvSpPr/>
          <p:nvPr/>
        </p:nvSpPr>
        <p:spPr>
          <a:xfrm>
            <a:off x="4899960" y="374040"/>
            <a:ext cx="4087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9 × 10 000 + 1 × 1 000 + 6 × 10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5" name="ZoneTexte 68"/>
          <p:cNvSpPr/>
          <p:nvPr/>
        </p:nvSpPr>
        <p:spPr>
          <a:xfrm>
            <a:off x="6519240" y="865800"/>
            <a:ext cx="46576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c00000"/>
                </a:solidFill>
                <a:latin typeface="Calibri"/>
              </a:rPr>
              <a:t>91 060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6" name=""/>
          <p:cNvSpPr/>
          <p:nvPr/>
        </p:nvSpPr>
        <p:spPr>
          <a:xfrm>
            <a:off x="3378240" y="31860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7" name=""/>
          <p:cNvSpPr/>
          <p:nvPr/>
        </p:nvSpPr>
        <p:spPr>
          <a:xfrm flipV="1">
            <a:off x="450072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88" name=""/>
          <p:cNvSpPr/>
          <p:nvPr/>
        </p:nvSpPr>
        <p:spPr>
          <a:xfrm>
            <a:off x="7864200" y="11070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41" dur="indefinite" restart="never" nodeType="tmRoot">
          <p:childTnLst>
            <p:seq>
              <p:cTn id="542" dur="indefinite" nodeType="mainSeq">
                <p:childTnLst>
                  <p:par>
                    <p:cTn id="543" fill="hold">
                      <p:stCondLst>
                        <p:cond delay="indefinite"/>
                      </p:stCondLst>
                      <p:childTnLst>
                        <p:par>
                          <p:cTn id="544" fill="hold">
                            <p:stCondLst>
                              <p:cond delay="0"/>
                            </p:stCondLst>
                            <p:childTnLst>
                              <p:par>
                                <p:cTn id="5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7" dur="5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8" fill="hold">
                      <p:stCondLst>
                        <p:cond delay="indefinite"/>
                      </p:stCondLst>
                      <p:childTnLst>
                        <p:par>
                          <p:cTn id="549" fill="hold">
                            <p:stCondLst>
                              <p:cond delay="0"/>
                            </p:stCondLst>
                            <p:childTnLst>
                              <p:par>
                                <p:cTn id="5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52" dur="5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3" fill="hold">
                      <p:stCondLst>
                        <p:cond delay="indefinite"/>
                      </p:stCondLst>
                      <p:childTnLst>
                        <p:par>
                          <p:cTn id="554" fill="hold">
                            <p:stCondLst>
                              <p:cond delay="0"/>
                            </p:stCondLst>
                            <p:childTnLst>
                              <p:par>
                                <p:cTn id="5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57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8" fill="hold">
                      <p:stCondLst>
                        <p:cond delay="indefinite"/>
                      </p:stCondLst>
                      <p:childTnLst>
                        <p:par>
                          <p:cTn id="559" fill="hold">
                            <p:stCondLst>
                              <p:cond delay="0"/>
                            </p:stCondLst>
                            <p:childTnLst>
                              <p:par>
                                <p:cTn id="56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2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3" fill="hold">
                      <p:stCondLst>
                        <p:cond delay="indefinite"/>
                      </p:stCondLst>
                      <p:childTnLst>
                        <p:par>
                          <p:cTn id="564" fill="hold">
                            <p:stCondLst>
                              <p:cond delay="0"/>
                            </p:stCondLst>
                            <p:childTnLst>
                              <p:par>
                                <p:cTn id="56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7" dur="5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8" fill="hold">
                      <p:stCondLst>
                        <p:cond delay="indefinite"/>
                      </p:stCondLst>
                      <p:childTnLst>
                        <p:par>
                          <p:cTn id="569" fill="hold">
                            <p:stCondLst>
                              <p:cond delay="0"/>
                            </p:stCondLst>
                            <p:childTnLst>
                              <p:par>
                                <p:cTn id="57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72" dur="5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3" fill="hold">
                      <p:stCondLst>
                        <p:cond delay="indefinite"/>
                      </p:stCondLst>
                      <p:childTnLst>
                        <p:par>
                          <p:cTn id="574" fill="hold">
                            <p:stCondLst>
                              <p:cond delay="0"/>
                            </p:stCondLst>
                            <p:childTnLst>
                              <p:par>
                                <p:cTn id="57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77" dur="5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8" fill="hold">
                      <p:stCondLst>
                        <p:cond delay="indefinite"/>
                      </p:stCondLst>
                      <p:childTnLst>
                        <p:par>
                          <p:cTn id="579" fill="hold">
                            <p:stCondLst>
                              <p:cond delay="0"/>
                            </p:stCondLst>
                            <p:childTnLst>
                              <p:par>
                                <p:cTn id="58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82" dur="5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3" fill="hold">
                      <p:stCondLst>
                        <p:cond delay="indefinite"/>
                      </p:stCondLst>
                      <p:childTnLst>
                        <p:par>
                          <p:cTn id="584" fill="hold">
                            <p:stCondLst>
                              <p:cond delay="0"/>
                            </p:stCondLst>
                            <p:childTnLst>
                              <p:par>
                                <p:cTn id="5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87" dur="5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8" fill="hold">
                      <p:stCondLst>
                        <p:cond delay="indefinite"/>
                      </p:stCondLst>
                      <p:childTnLst>
                        <p:par>
                          <p:cTn id="589" fill="hold">
                            <p:stCondLst>
                              <p:cond delay="0"/>
                            </p:stCondLst>
                            <p:childTnLst>
                              <p:par>
                                <p:cTn id="59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2" dur="5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3" fill="hold">
                      <p:stCondLst>
                        <p:cond delay="indefinite"/>
                      </p:stCondLst>
                      <p:childTnLst>
                        <p:par>
                          <p:cTn id="594" fill="hold">
                            <p:stCondLst>
                              <p:cond delay="0"/>
                            </p:stCondLst>
                            <p:childTnLst>
                              <p:par>
                                <p:cTn id="5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7" dur="5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8" fill="hold">
                      <p:stCondLst>
                        <p:cond delay="indefinite"/>
                      </p:stCondLst>
                      <p:childTnLst>
                        <p:par>
                          <p:cTn id="599" fill="hold">
                            <p:stCondLst>
                              <p:cond delay="0"/>
                            </p:stCondLst>
                            <p:childTnLst>
                              <p:par>
                                <p:cTn id="60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2" dur="5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/>
          </p:nvPr>
        </p:nvSpPr>
        <p:spPr>
          <a:xfrm>
            <a:off x="7908840" y="6490080"/>
            <a:ext cx="123480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8" name="Groupe 18"/>
          <p:cNvGrpSpPr/>
          <p:nvPr/>
        </p:nvGrpSpPr>
        <p:grpSpPr>
          <a:xfrm>
            <a:off x="180000" y="1440000"/>
            <a:ext cx="4356000" cy="4320000"/>
            <a:chOff x="180000" y="1440000"/>
            <a:chExt cx="4356000" cy="4320000"/>
          </a:xfrm>
        </p:grpSpPr>
        <p:sp>
          <p:nvSpPr>
            <p:cNvPr id="49" name="Ellipse 17"/>
            <p:cNvSpPr/>
            <p:nvPr/>
          </p:nvSpPr>
          <p:spPr>
            <a:xfrm>
              <a:off x="180000" y="1440000"/>
              <a:ext cx="4356000" cy="43200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grpSp>
          <p:nvGrpSpPr>
            <p:cNvPr id="50" name="Groupe 10"/>
            <p:cNvGrpSpPr/>
            <p:nvPr/>
          </p:nvGrpSpPr>
          <p:grpSpPr>
            <a:xfrm>
              <a:off x="783720" y="2038680"/>
              <a:ext cx="3148560" cy="3122640"/>
              <a:chOff x="783720" y="2038680"/>
              <a:chExt cx="3148560" cy="3122640"/>
            </a:xfrm>
          </p:grpSpPr>
          <p:sp>
            <p:nvSpPr>
              <p:cNvPr id="51" name="Ellipse 7"/>
              <p:cNvSpPr/>
              <p:nvPr/>
            </p:nvSpPr>
            <p:spPr>
              <a:xfrm>
                <a:off x="783720" y="2038680"/>
                <a:ext cx="3148560" cy="312264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52" name="Ellipse 8"/>
              <p:cNvSpPr/>
              <p:nvPr/>
            </p:nvSpPr>
            <p:spPr>
              <a:xfrm>
                <a:off x="1308600" y="2559240"/>
                <a:ext cx="2099160" cy="208188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53" name="Ellipse 9"/>
              <p:cNvSpPr/>
              <p:nvPr/>
            </p:nvSpPr>
            <p:spPr>
              <a:xfrm>
                <a:off x="1833480" y="3079440"/>
                <a:ext cx="1049400" cy="104076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</p:grpSp>
      </p:grpSp>
      <p:sp>
        <p:nvSpPr>
          <p:cNvPr id="54" name="ZoneTexte 11"/>
          <p:cNvSpPr/>
          <p:nvPr/>
        </p:nvSpPr>
        <p:spPr>
          <a:xfrm>
            <a:off x="1969920" y="3259800"/>
            <a:ext cx="272664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200" spc="-1" strike="noStrike">
                <a:solidFill>
                  <a:srgbClr val="ffffff"/>
                </a:solidFill>
                <a:latin typeface="Calibri"/>
              </a:rPr>
              <a:t>1 000    100   10     1  </a:t>
            </a:r>
            <a:r>
              <a:rPr b="0" lang="fr-FR" sz="2800" spc="-1" strike="noStrike">
                <a:solidFill>
                  <a:srgbClr val="ffffff"/>
                </a:solidFill>
                <a:latin typeface="Calibri"/>
              </a:rPr>
              <a:t> 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Signe de multiplication 13"/>
          <p:cNvSpPr/>
          <p:nvPr/>
        </p:nvSpPr>
        <p:spPr>
          <a:xfrm>
            <a:off x="2540880" y="2697480"/>
            <a:ext cx="350280" cy="350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6" name="Signe de multiplication 14"/>
          <p:cNvSpPr/>
          <p:nvPr/>
        </p:nvSpPr>
        <p:spPr>
          <a:xfrm>
            <a:off x="2068560" y="3686040"/>
            <a:ext cx="350280" cy="35028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7" name="Signe de multiplication 4"/>
          <p:cNvSpPr/>
          <p:nvPr/>
        </p:nvSpPr>
        <p:spPr>
          <a:xfrm>
            <a:off x="2812320" y="2850120"/>
            <a:ext cx="350280" cy="35028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8" name="Signe de multiplication 19"/>
          <p:cNvSpPr/>
          <p:nvPr/>
        </p:nvSpPr>
        <p:spPr>
          <a:xfrm>
            <a:off x="2251800" y="2180160"/>
            <a:ext cx="350280" cy="35028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9" name="Signe de multiplication 20"/>
          <p:cNvSpPr/>
          <p:nvPr/>
        </p:nvSpPr>
        <p:spPr>
          <a:xfrm>
            <a:off x="695520" y="2279880"/>
            <a:ext cx="350280" cy="350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0" name="ZoneTexte 1"/>
          <p:cNvSpPr/>
          <p:nvPr/>
        </p:nvSpPr>
        <p:spPr>
          <a:xfrm>
            <a:off x="6468120" y="3190320"/>
            <a:ext cx="327492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ffffff"/>
                </a:solidFill>
                <a:latin typeface="Calibri"/>
              </a:rPr>
              <a:t>10 000    1000    100      10   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Ellipse 1"/>
          <p:cNvSpPr/>
          <p:nvPr/>
        </p:nvSpPr>
        <p:spPr>
          <a:xfrm>
            <a:off x="4770000" y="1440000"/>
            <a:ext cx="4320360" cy="432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2" name="Ellipse 2"/>
          <p:cNvSpPr/>
          <p:nvPr/>
        </p:nvSpPr>
        <p:spPr>
          <a:xfrm>
            <a:off x="5202000" y="1872000"/>
            <a:ext cx="3456360" cy="345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3" name="Ellipse 3"/>
          <p:cNvSpPr/>
          <p:nvPr/>
        </p:nvSpPr>
        <p:spPr>
          <a:xfrm>
            <a:off x="5634000" y="2304000"/>
            <a:ext cx="2592360" cy="2592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4" name="Ellipse 4"/>
          <p:cNvSpPr/>
          <p:nvPr/>
        </p:nvSpPr>
        <p:spPr>
          <a:xfrm>
            <a:off x="6066360" y="2736000"/>
            <a:ext cx="1727640" cy="172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5" name="Ellipse 10"/>
          <p:cNvSpPr/>
          <p:nvPr/>
        </p:nvSpPr>
        <p:spPr>
          <a:xfrm>
            <a:off x="6499440" y="3168000"/>
            <a:ext cx="863640" cy="864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6" name="ZoneTexte 22"/>
          <p:cNvSpPr/>
          <p:nvPr/>
        </p:nvSpPr>
        <p:spPr>
          <a:xfrm>
            <a:off x="6632280" y="3410640"/>
            <a:ext cx="3274920" cy="31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500" spc="-1" strike="noStrike">
                <a:solidFill>
                  <a:srgbClr val="ffffff"/>
                </a:solidFill>
                <a:latin typeface="Calibri"/>
              </a:rPr>
              <a:t>10 000    1000  100    10      1    </a:t>
            </a: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Signe de multiplication 1"/>
          <p:cNvSpPr/>
          <p:nvPr/>
        </p:nvSpPr>
        <p:spPr>
          <a:xfrm>
            <a:off x="5413680" y="2679840"/>
            <a:ext cx="385920" cy="38592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8" name="Signe de multiplication 2"/>
          <p:cNvSpPr/>
          <p:nvPr/>
        </p:nvSpPr>
        <p:spPr>
          <a:xfrm>
            <a:off x="6141960" y="3218760"/>
            <a:ext cx="385920" cy="38592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9" name="Signe de multiplication 7"/>
          <p:cNvSpPr/>
          <p:nvPr/>
        </p:nvSpPr>
        <p:spPr>
          <a:xfrm>
            <a:off x="6737400" y="3627360"/>
            <a:ext cx="385920" cy="38592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70" name=""/>
          <p:cNvSpPr/>
          <p:nvPr/>
        </p:nvSpPr>
        <p:spPr>
          <a:xfrm>
            <a:off x="3378240" y="31860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"/>
          <p:cNvSpPr/>
          <p:nvPr/>
        </p:nvSpPr>
        <p:spPr>
          <a:xfrm>
            <a:off x="7872120" y="3330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"/>
          <p:cNvSpPr/>
          <p:nvPr/>
        </p:nvSpPr>
        <p:spPr>
          <a:xfrm flipV="1">
            <a:off x="450072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score total sur ton ardoise. 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7908840" y="6490080"/>
            <a:ext cx="123480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75" name="Groupe 18"/>
          <p:cNvGrpSpPr/>
          <p:nvPr/>
        </p:nvGrpSpPr>
        <p:grpSpPr>
          <a:xfrm>
            <a:off x="180000" y="1440000"/>
            <a:ext cx="4356000" cy="4320000"/>
            <a:chOff x="180000" y="1440000"/>
            <a:chExt cx="4356000" cy="4320000"/>
          </a:xfrm>
        </p:grpSpPr>
        <p:sp>
          <p:nvSpPr>
            <p:cNvPr id="76" name="Ellipse 17"/>
            <p:cNvSpPr/>
            <p:nvPr/>
          </p:nvSpPr>
          <p:spPr>
            <a:xfrm>
              <a:off x="180000" y="1440000"/>
              <a:ext cx="4356000" cy="43200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grpSp>
          <p:nvGrpSpPr>
            <p:cNvPr id="77" name="Groupe 10"/>
            <p:cNvGrpSpPr/>
            <p:nvPr/>
          </p:nvGrpSpPr>
          <p:grpSpPr>
            <a:xfrm>
              <a:off x="783720" y="2038680"/>
              <a:ext cx="3148200" cy="3122640"/>
              <a:chOff x="783720" y="2038680"/>
              <a:chExt cx="3148200" cy="3122640"/>
            </a:xfrm>
          </p:grpSpPr>
          <p:sp>
            <p:nvSpPr>
              <p:cNvPr id="78" name="Ellipse 7"/>
              <p:cNvSpPr/>
              <p:nvPr/>
            </p:nvSpPr>
            <p:spPr>
              <a:xfrm>
                <a:off x="783720" y="2038680"/>
                <a:ext cx="3148200" cy="312264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79" name="Ellipse 8"/>
              <p:cNvSpPr/>
              <p:nvPr/>
            </p:nvSpPr>
            <p:spPr>
              <a:xfrm>
                <a:off x="1308600" y="2559240"/>
                <a:ext cx="2098800" cy="208116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80" name="Ellipse 9"/>
              <p:cNvSpPr/>
              <p:nvPr/>
            </p:nvSpPr>
            <p:spPr>
              <a:xfrm>
                <a:off x="1833120" y="3079800"/>
                <a:ext cx="1049400" cy="10404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</p:grpSp>
      </p:grpSp>
      <p:sp>
        <p:nvSpPr>
          <p:cNvPr id="81" name="Signe de multiplication 13"/>
          <p:cNvSpPr/>
          <p:nvPr/>
        </p:nvSpPr>
        <p:spPr>
          <a:xfrm>
            <a:off x="2583360" y="219528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2" name="Signe de multiplication 14"/>
          <p:cNvSpPr/>
          <p:nvPr/>
        </p:nvSpPr>
        <p:spPr>
          <a:xfrm>
            <a:off x="2013480" y="338832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3" name="Signe de multiplication 4"/>
          <p:cNvSpPr/>
          <p:nvPr/>
        </p:nvSpPr>
        <p:spPr>
          <a:xfrm>
            <a:off x="2910960" y="237924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4" name="Signe de multiplication 19"/>
          <p:cNvSpPr/>
          <p:nvPr/>
        </p:nvSpPr>
        <p:spPr>
          <a:xfrm>
            <a:off x="2234520" y="1571040"/>
            <a:ext cx="42300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5" name="Signe de multiplication 20"/>
          <p:cNvSpPr/>
          <p:nvPr/>
        </p:nvSpPr>
        <p:spPr>
          <a:xfrm>
            <a:off x="2658240" y="403848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6" name="ZoneTexte 2"/>
          <p:cNvSpPr/>
          <p:nvPr/>
        </p:nvSpPr>
        <p:spPr>
          <a:xfrm>
            <a:off x="1969920" y="3259800"/>
            <a:ext cx="272664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200" spc="-1" strike="noStrike">
                <a:solidFill>
                  <a:srgbClr val="ffffff"/>
                </a:solidFill>
                <a:latin typeface="Calibri"/>
              </a:rPr>
              <a:t>1 000    100   10     1  </a:t>
            </a:r>
            <a:r>
              <a:rPr b="0" lang="fr-FR" sz="2800" spc="-1" strike="noStrike">
                <a:solidFill>
                  <a:srgbClr val="ffffff"/>
                </a:solidFill>
                <a:latin typeface="Calibri"/>
              </a:rPr>
              <a:t> 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Ellipse 11"/>
          <p:cNvSpPr/>
          <p:nvPr/>
        </p:nvSpPr>
        <p:spPr>
          <a:xfrm>
            <a:off x="4770000" y="1440000"/>
            <a:ext cx="4320360" cy="432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8" name="Ellipse 18"/>
          <p:cNvSpPr/>
          <p:nvPr/>
        </p:nvSpPr>
        <p:spPr>
          <a:xfrm>
            <a:off x="5202000" y="1872000"/>
            <a:ext cx="3456360" cy="345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9" name="Ellipse 19"/>
          <p:cNvSpPr/>
          <p:nvPr/>
        </p:nvSpPr>
        <p:spPr>
          <a:xfrm>
            <a:off x="5634000" y="2304000"/>
            <a:ext cx="2592000" cy="259164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0" name="Ellipse 20"/>
          <p:cNvSpPr/>
          <p:nvPr/>
        </p:nvSpPr>
        <p:spPr>
          <a:xfrm>
            <a:off x="6066360" y="2736000"/>
            <a:ext cx="1728000" cy="17276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1" name="Ellipse 22"/>
          <p:cNvSpPr/>
          <p:nvPr/>
        </p:nvSpPr>
        <p:spPr>
          <a:xfrm>
            <a:off x="6499440" y="3168360"/>
            <a:ext cx="863640" cy="86328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2" name="Signe de multiplication 8"/>
          <p:cNvSpPr/>
          <p:nvPr/>
        </p:nvSpPr>
        <p:spPr>
          <a:xfrm>
            <a:off x="5527800" y="2487960"/>
            <a:ext cx="386280" cy="38628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3" name="Signe de multiplication 9"/>
          <p:cNvSpPr/>
          <p:nvPr/>
        </p:nvSpPr>
        <p:spPr>
          <a:xfrm>
            <a:off x="5031720" y="2450880"/>
            <a:ext cx="386280" cy="386280"/>
          </a:xfrm>
          <a:prstGeom prst="mathMultiply">
            <a:avLst>
              <a:gd name="adj1" fmla="val 104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4" name="Signe de multiplication 10"/>
          <p:cNvSpPr/>
          <p:nvPr/>
        </p:nvSpPr>
        <p:spPr>
          <a:xfrm>
            <a:off x="6383520" y="2898000"/>
            <a:ext cx="385920" cy="38592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5" name="Signe de multiplication 11"/>
          <p:cNvSpPr/>
          <p:nvPr/>
        </p:nvSpPr>
        <p:spPr>
          <a:xfrm>
            <a:off x="6632280" y="3659040"/>
            <a:ext cx="385920" cy="38628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6" name="Signe de multiplication 17"/>
          <p:cNvSpPr/>
          <p:nvPr/>
        </p:nvSpPr>
        <p:spPr>
          <a:xfrm>
            <a:off x="6649560" y="2779560"/>
            <a:ext cx="386280" cy="38628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7" name="Signe de multiplication 18"/>
          <p:cNvSpPr/>
          <p:nvPr/>
        </p:nvSpPr>
        <p:spPr>
          <a:xfrm>
            <a:off x="6921000" y="2883600"/>
            <a:ext cx="385920" cy="38592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8" name="Signe de multiplication 36"/>
          <p:cNvSpPr/>
          <p:nvPr/>
        </p:nvSpPr>
        <p:spPr>
          <a:xfrm>
            <a:off x="6836040" y="2355120"/>
            <a:ext cx="386280" cy="38592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9" name="Signe de multiplication 37"/>
          <p:cNvSpPr/>
          <p:nvPr/>
        </p:nvSpPr>
        <p:spPr>
          <a:xfrm>
            <a:off x="5414040" y="2779560"/>
            <a:ext cx="386280" cy="38628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0" name="Signe de multiplication 38"/>
          <p:cNvSpPr/>
          <p:nvPr/>
        </p:nvSpPr>
        <p:spPr>
          <a:xfrm>
            <a:off x="4937760" y="2736000"/>
            <a:ext cx="385920" cy="385920"/>
          </a:xfrm>
          <a:prstGeom prst="mathMultiply">
            <a:avLst>
              <a:gd name="adj1" fmla="val 104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1" name="Signe de multiplication 39"/>
          <p:cNvSpPr/>
          <p:nvPr/>
        </p:nvSpPr>
        <p:spPr>
          <a:xfrm>
            <a:off x="4843440" y="3018960"/>
            <a:ext cx="386280" cy="386280"/>
          </a:xfrm>
          <a:prstGeom prst="mathMultiply">
            <a:avLst>
              <a:gd name="adj1" fmla="val 104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2" name="Signe de multiplication 40"/>
          <p:cNvSpPr/>
          <p:nvPr/>
        </p:nvSpPr>
        <p:spPr>
          <a:xfrm>
            <a:off x="4793760" y="3339720"/>
            <a:ext cx="386280" cy="386280"/>
          </a:xfrm>
          <a:prstGeom prst="mathMultiply">
            <a:avLst>
              <a:gd name="adj1" fmla="val 104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3" name="ZoneTexte 14"/>
          <p:cNvSpPr/>
          <p:nvPr/>
        </p:nvSpPr>
        <p:spPr>
          <a:xfrm>
            <a:off x="6632280" y="3410640"/>
            <a:ext cx="3274920" cy="31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500" spc="-1" strike="noStrike">
                <a:solidFill>
                  <a:srgbClr val="ffffff"/>
                </a:solidFill>
                <a:latin typeface="Calibri"/>
              </a:rPr>
              <a:t>10 000    1000  100    10      1    </a:t>
            </a: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"/>
          <p:cNvSpPr/>
          <p:nvPr/>
        </p:nvSpPr>
        <p:spPr>
          <a:xfrm>
            <a:off x="3386520" y="82332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"/>
          <p:cNvSpPr/>
          <p:nvPr/>
        </p:nvSpPr>
        <p:spPr>
          <a:xfrm>
            <a:off x="7872120" y="3330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"/>
          <p:cNvSpPr/>
          <p:nvPr/>
        </p:nvSpPr>
        <p:spPr>
          <a:xfrm flipV="1">
            <a:off x="450072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" dur="indefinite" restart="never" nodeType="tmRoot">
          <p:childTnLst>
            <p:seq>
              <p:cTn id="29" dur="indefinite" nodeType="mainSeq"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7908840" y="6490080"/>
            <a:ext cx="123480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09" name="Groupe 18"/>
          <p:cNvGrpSpPr/>
          <p:nvPr/>
        </p:nvGrpSpPr>
        <p:grpSpPr>
          <a:xfrm>
            <a:off x="180000" y="1440000"/>
            <a:ext cx="4356000" cy="4320000"/>
            <a:chOff x="180000" y="1440000"/>
            <a:chExt cx="4356000" cy="4320000"/>
          </a:xfrm>
        </p:grpSpPr>
        <p:sp>
          <p:nvSpPr>
            <p:cNvPr id="110" name="Ellipse 17"/>
            <p:cNvSpPr/>
            <p:nvPr/>
          </p:nvSpPr>
          <p:spPr>
            <a:xfrm>
              <a:off x="180000" y="1440000"/>
              <a:ext cx="4356000" cy="43200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grpSp>
          <p:nvGrpSpPr>
            <p:cNvPr id="111" name="Groupe 10"/>
            <p:cNvGrpSpPr/>
            <p:nvPr/>
          </p:nvGrpSpPr>
          <p:grpSpPr>
            <a:xfrm>
              <a:off x="783720" y="2038680"/>
              <a:ext cx="3148200" cy="3122640"/>
              <a:chOff x="783720" y="2038680"/>
              <a:chExt cx="3148200" cy="3122640"/>
            </a:xfrm>
          </p:grpSpPr>
          <p:sp>
            <p:nvSpPr>
              <p:cNvPr id="112" name="Ellipse 7"/>
              <p:cNvSpPr/>
              <p:nvPr/>
            </p:nvSpPr>
            <p:spPr>
              <a:xfrm>
                <a:off x="783720" y="2038680"/>
                <a:ext cx="3148200" cy="312264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113" name="Ellipse 8"/>
              <p:cNvSpPr/>
              <p:nvPr/>
            </p:nvSpPr>
            <p:spPr>
              <a:xfrm>
                <a:off x="1308600" y="2559240"/>
                <a:ext cx="2098800" cy="208116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114" name="Ellipse 9"/>
              <p:cNvSpPr/>
              <p:nvPr/>
            </p:nvSpPr>
            <p:spPr>
              <a:xfrm>
                <a:off x="1833120" y="3079800"/>
                <a:ext cx="1049400" cy="10404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</p:grpSp>
      </p:grpSp>
      <p:sp>
        <p:nvSpPr>
          <p:cNvPr id="115" name="Signe de multiplication 13"/>
          <p:cNvSpPr/>
          <p:nvPr/>
        </p:nvSpPr>
        <p:spPr>
          <a:xfrm>
            <a:off x="2583360" y="219528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6" name="Signe de multiplication 14"/>
          <p:cNvSpPr/>
          <p:nvPr/>
        </p:nvSpPr>
        <p:spPr>
          <a:xfrm>
            <a:off x="2013480" y="338832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7" name="Signe de multiplication 4"/>
          <p:cNvSpPr/>
          <p:nvPr/>
        </p:nvSpPr>
        <p:spPr>
          <a:xfrm>
            <a:off x="2910960" y="237924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8" name="Signe de multiplication 19"/>
          <p:cNvSpPr/>
          <p:nvPr/>
        </p:nvSpPr>
        <p:spPr>
          <a:xfrm>
            <a:off x="2234520" y="1571040"/>
            <a:ext cx="42300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9" name="Signe de multiplication 20"/>
          <p:cNvSpPr/>
          <p:nvPr/>
        </p:nvSpPr>
        <p:spPr>
          <a:xfrm>
            <a:off x="2658240" y="403848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0" name="ZoneTexte 3"/>
          <p:cNvSpPr/>
          <p:nvPr/>
        </p:nvSpPr>
        <p:spPr>
          <a:xfrm>
            <a:off x="121680" y="1033200"/>
            <a:ext cx="4298760" cy="42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200" spc="-1" strike="noStrike">
                <a:solidFill>
                  <a:srgbClr val="000000"/>
                </a:solidFill>
                <a:latin typeface="Calibri"/>
              </a:rPr>
              <a:t>1 ×1 000 + 1×100 + 2×10 + 1 = </a:t>
            </a:r>
            <a:r>
              <a:rPr b="1" lang="fr-FR" sz="2200" spc="-1" strike="noStrike">
                <a:solidFill>
                  <a:srgbClr val="c00000"/>
                </a:solidFill>
                <a:latin typeface="Calibri"/>
              </a:rPr>
              <a:t>1 121</a:t>
            </a:r>
            <a:endParaRPr b="0" lang="fr-FR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ZoneTexte 4"/>
          <p:cNvSpPr/>
          <p:nvPr/>
        </p:nvSpPr>
        <p:spPr>
          <a:xfrm>
            <a:off x="1969920" y="3259800"/>
            <a:ext cx="272664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200" spc="-1" strike="noStrike">
                <a:solidFill>
                  <a:srgbClr val="ffffff"/>
                </a:solidFill>
                <a:latin typeface="Calibri"/>
              </a:rPr>
              <a:t>1 000    100   10     1  </a:t>
            </a:r>
            <a:r>
              <a:rPr b="0" lang="fr-FR" sz="2800" spc="-1" strike="noStrike">
                <a:solidFill>
                  <a:srgbClr val="ffffff"/>
                </a:solidFill>
                <a:latin typeface="Calibri"/>
              </a:rPr>
              <a:t> 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Ellipse 23"/>
          <p:cNvSpPr/>
          <p:nvPr/>
        </p:nvSpPr>
        <p:spPr>
          <a:xfrm>
            <a:off x="4770000" y="1440000"/>
            <a:ext cx="4320360" cy="432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3" name="Ellipse 24"/>
          <p:cNvSpPr/>
          <p:nvPr/>
        </p:nvSpPr>
        <p:spPr>
          <a:xfrm>
            <a:off x="5202000" y="1872000"/>
            <a:ext cx="3456360" cy="345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4" name="Ellipse 25"/>
          <p:cNvSpPr/>
          <p:nvPr/>
        </p:nvSpPr>
        <p:spPr>
          <a:xfrm>
            <a:off x="5634000" y="2304000"/>
            <a:ext cx="2592000" cy="259164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5" name="Ellipse 26"/>
          <p:cNvSpPr/>
          <p:nvPr/>
        </p:nvSpPr>
        <p:spPr>
          <a:xfrm>
            <a:off x="6066360" y="2736000"/>
            <a:ext cx="1728000" cy="17276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6" name="Ellipse 27"/>
          <p:cNvSpPr/>
          <p:nvPr/>
        </p:nvSpPr>
        <p:spPr>
          <a:xfrm>
            <a:off x="6499440" y="3168360"/>
            <a:ext cx="863640" cy="86328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7" name="Signe de multiplication 41"/>
          <p:cNvSpPr/>
          <p:nvPr/>
        </p:nvSpPr>
        <p:spPr>
          <a:xfrm>
            <a:off x="5527800" y="2487960"/>
            <a:ext cx="386280" cy="38628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8" name="Signe de multiplication 42"/>
          <p:cNvSpPr/>
          <p:nvPr/>
        </p:nvSpPr>
        <p:spPr>
          <a:xfrm>
            <a:off x="5031720" y="2450880"/>
            <a:ext cx="386280" cy="386280"/>
          </a:xfrm>
          <a:prstGeom prst="mathMultiply">
            <a:avLst>
              <a:gd name="adj1" fmla="val 104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9" name="Signe de multiplication 43"/>
          <p:cNvSpPr/>
          <p:nvPr/>
        </p:nvSpPr>
        <p:spPr>
          <a:xfrm>
            <a:off x="6383520" y="2898000"/>
            <a:ext cx="385920" cy="38592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0" name="Signe de multiplication 44"/>
          <p:cNvSpPr/>
          <p:nvPr/>
        </p:nvSpPr>
        <p:spPr>
          <a:xfrm>
            <a:off x="6632280" y="3659040"/>
            <a:ext cx="385920" cy="38628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1" name="Signe de multiplication 45"/>
          <p:cNvSpPr/>
          <p:nvPr/>
        </p:nvSpPr>
        <p:spPr>
          <a:xfrm>
            <a:off x="6649560" y="2779560"/>
            <a:ext cx="386280" cy="38628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2" name="Signe de multiplication 46"/>
          <p:cNvSpPr/>
          <p:nvPr/>
        </p:nvSpPr>
        <p:spPr>
          <a:xfrm>
            <a:off x="6921000" y="2883600"/>
            <a:ext cx="385920" cy="38592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3" name="Signe de multiplication 47"/>
          <p:cNvSpPr/>
          <p:nvPr/>
        </p:nvSpPr>
        <p:spPr>
          <a:xfrm>
            <a:off x="6836040" y="2355120"/>
            <a:ext cx="386280" cy="38592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4" name="Signe de multiplication 48"/>
          <p:cNvSpPr/>
          <p:nvPr/>
        </p:nvSpPr>
        <p:spPr>
          <a:xfrm>
            <a:off x="5414040" y="2779560"/>
            <a:ext cx="386280" cy="38628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5" name="Signe de multiplication 49"/>
          <p:cNvSpPr/>
          <p:nvPr/>
        </p:nvSpPr>
        <p:spPr>
          <a:xfrm>
            <a:off x="4937760" y="2736000"/>
            <a:ext cx="385920" cy="385920"/>
          </a:xfrm>
          <a:prstGeom prst="mathMultiply">
            <a:avLst>
              <a:gd name="adj1" fmla="val 104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6" name="Signe de multiplication 50"/>
          <p:cNvSpPr/>
          <p:nvPr/>
        </p:nvSpPr>
        <p:spPr>
          <a:xfrm>
            <a:off x="4843440" y="3018960"/>
            <a:ext cx="386280" cy="386280"/>
          </a:xfrm>
          <a:prstGeom prst="mathMultiply">
            <a:avLst>
              <a:gd name="adj1" fmla="val 104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7" name="Signe de multiplication 51"/>
          <p:cNvSpPr/>
          <p:nvPr/>
        </p:nvSpPr>
        <p:spPr>
          <a:xfrm>
            <a:off x="4793760" y="3339720"/>
            <a:ext cx="386280" cy="386280"/>
          </a:xfrm>
          <a:prstGeom prst="mathMultiply">
            <a:avLst>
              <a:gd name="adj1" fmla="val 104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8" name="ZoneTexte 16"/>
          <p:cNvSpPr/>
          <p:nvPr/>
        </p:nvSpPr>
        <p:spPr>
          <a:xfrm>
            <a:off x="4691880" y="406440"/>
            <a:ext cx="4385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200" spc="-1" strike="noStrike">
                <a:solidFill>
                  <a:srgbClr val="000000"/>
                </a:solidFill>
                <a:latin typeface="Calibri"/>
              </a:rPr>
              <a:t>1 × 10 000 + 3 × 1 000 + 1 × 100 + 2 × 10 + 4 =</a:t>
            </a:r>
            <a:endParaRPr b="0" lang="fr-FR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ZoneTexte 35"/>
          <p:cNvSpPr/>
          <p:nvPr/>
        </p:nvSpPr>
        <p:spPr>
          <a:xfrm>
            <a:off x="5860440" y="709560"/>
            <a:ext cx="14990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c00000"/>
                </a:solidFill>
                <a:latin typeface="Calibri"/>
              </a:rPr>
              <a:t>13 124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ZoneTexte 17"/>
          <p:cNvSpPr/>
          <p:nvPr/>
        </p:nvSpPr>
        <p:spPr>
          <a:xfrm>
            <a:off x="6632280" y="3410640"/>
            <a:ext cx="3274920" cy="31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500" spc="-1" strike="noStrike">
                <a:solidFill>
                  <a:srgbClr val="ffffff"/>
                </a:solidFill>
                <a:latin typeface="Calibri"/>
              </a:rPr>
              <a:t>10 000    1000  100    10      1    </a:t>
            </a: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"/>
          <p:cNvSpPr/>
          <p:nvPr/>
        </p:nvSpPr>
        <p:spPr>
          <a:xfrm>
            <a:off x="3378240" y="31860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"/>
          <p:cNvSpPr/>
          <p:nvPr/>
        </p:nvSpPr>
        <p:spPr>
          <a:xfrm>
            <a:off x="7863840" y="107352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"/>
          <p:cNvSpPr/>
          <p:nvPr/>
        </p:nvSpPr>
        <p:spPr>
          <a:xfrm flipV="1">
            <a:off x="450072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5" dur="indefinite" restart="never" nodeType="tmRoot">
          <p:childTnLst>
            <p:seq>
              <p:cTn id="56" dur="indefinite" nodeType="mainSeq">
                <p:childTnLst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score total sur ton ardoise. 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7908840" y="6490080"/>
            <a:ext cx="123480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46" name="Groupe 18"/>
          <p:cNvGrpSpPr/>
          <p:nvPr/>
        </p:nvGrpSpPr>
        <p:grpSpPr>
          <a:xfrm>
            <a:off x="180000" y="1440000"/>
            <a:ext cx="4356000" cy="4320000"/>
            <a:chOff x="180000" y="1440000"/>
            <a:chExt cx="4356000" cy="4320000"/>
          </a:xfrm>
        </p:grpSpPr>
        <p:sp>
          <p:nvSpPr>
            <p:cNvPr id="147" name="Ellipse 17"/>
            <p:cNvSpPr/>
            <p:nvPr/>
          </p:nvSpPr>
          <p:spPr>
            <a:xfrm>
              <a:off x="180000" y="1440000"/>
              <a:ext cx="4356000" cy="43200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grpSp>
          <p:nvGrpSpPr>
            <p:cNvPr id="148" name="Groupe 10"/>
            <p:cNvGrpSpPr/>
            <p:nvPr/>
          </p:nvGrpSpPr>
          <p:grpSpPr>
            <a:xfrm>
              <a:off x="783720" y="2038680"/>
              <a:ext cx="3148200" cy="3122640"/>
              <a:chOff x="783720" y="2038680"/>
              <a:chExt cx="3148200" cy="3122640"/>
            </a:xfrm>
          </p:grpSpPr>
          <p:sp>
            <p:nvSpPr>
              <p:cNvPr id="149" name="Ellipse 7"/>
              <p:cNvSpPr/>
              <p:nvPr/>
            </p:nvSpPr>
            <p:spPr>
              <a:xfrm>
                <a:off x="783720" y="2038680"/>
                <a:ext cx="3148200" cy="312264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150" name="Ellipse 8"/>
              <p:cNvSpPr/>
              <p:nvPr/>
            </p:nvSpPr>
            <p:spPr>
              <a:xfrm>
                <a:off x="1308600" y="2559240"/>
                <a:ext cx="2098800" cy="208116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151" name="Ellipse 9"/>
              <p:cNvSpPr/>
              <p:nvPr/>
            </p:nvSpPr>
            <p:spPr>
              <a:xfrm>
                <a:off x="1833120" y="3079800"/>
                <a:ext cx="1049400" cy="10404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</p:grpSp>
      </p:grpSp>
      <p:sp>
        <p:nvSpPr>
          <p:cNvPr id="152" name="Signe de multiplication 13"/>
          <p:cNvSpPr/>
          <p:nvPr/>
        </p:nvSpPr>
        <p:spPr>
          <a:xfrm>
            <a:off x="2583360" y="219528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3" name="Signe de multiplication 14"/>
          <p:cNvSpPr/>
          <p:nvPr/>
        </p:nvSpPr>
        <p:spPr>
          <a:xfrm>
            <a:off x="2013480" y="338832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4" name="Signe de multiplication 4"/>
          <p:cNvSpPr/>
          <p:nvPr/>
        </p:nvSpPr>
        <p:spPr>
          <a:xfrm>
            <a:off x="2910960" y="237924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5" name="Signe de multiplication 20"/>
          <p:cNvSpPr/>
          <p:nvPr/>
        </p:nvSpPr>
        <p:spPr>
          <a:xfrm>
            <a:off x="2658240" y="403848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6" name="Signe de multiplication 3"/>
          <p:cNvSpPr/>
          <p:nvPr/>
        </p:nvSpPr>
        <p:spPr>
          <a:xfrm>
            <a:off x="2324160" y="3566520"/>
            <a:ext cx="42300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7" name="Signe de multiplication 5"/>
          <p:cNvSpPr/>
          <p:nvPr/>
        </p:nvSpPr>
        <p:spPr>
          <a:xfrm>
            <a:off x="1425960" y="371592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8" name="Signe de multiplication 6"/>
          <p:cNvSpPr/>
          <p:nvPr/>
        </p:nvSpPr>
        <p:spPr>
          <a:xfrm>
            <a:off x="1908360" y="408708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9" name="Signe de multiplication 12"/>
          <p:cNvSpPr/>
          <p:nvPr/>
        </p:nvSpPr>
        <p:spPr>
          <a:xfrm>
            <a:off x="2174400" y="215280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0" name="Signe de multiplication 15"/>
          <p:cNvSpPr/>
          <p:nvPr/>
        </p:nvSpPr>
        <p:spPr>
          <a:xfrm>
            <a:off x="1801800" y="220572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1" name="Signe de multiplication 16"/>
          <p:cNvSpPr/>
          <p:nvPr/>
        </p:nvSpPr>
        <p:spPr>
          <a:xfrm>
            <a:off x="1527480" y="516096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2" name="Signe de multiplication 21"/>
          <p:cNvSpPr/>
          <p:nvPr/>
        </p:nvSpPr>
        <p:spPr>
          <a:xfrm>
            <a:off x="1824480" y="518040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3" name="Signe de multiplication 22"/>
          <p:cNvSpPr/>
          <p:nvPr/>
        </p:nvSpPr>
        <p:spPr>
          <a:xfrm>
            <a:off x="2121480" y="520020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4" name="Signe de multiplication 23"/>
          <p:cNvSpPr/>
          <p:nvPr/>
        </p:nvSpPr>
        <p:spPr>
          <a:xfrm>
            <a:off x="2433240" y="5180400"/>
            <a:ext cx="42300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5" name="Signe de multiplication 24"/>
          <p:cNvSpPr/>
          <p:nvPr/>
        </p:nvSpPr>
        <p:spPr>
          <a:xfrm>
            <a:off x="2749320" y="5122800"/>
            <a:ext cx="42300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6" name="ZoneTexte 5"/>
          <p:cNvSpPr/>
          <p:nvPr/>
        </p:nvSpPr>
        <p:spPr>
          <a:xfrm>
            <a:off x="1969920" y="3259800"/>
            <a:ext cx="272664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200" spc="-1" strike="noStrike">
                <a:solidFill>
                  <a:srgbClr val="ffffff"/>
                </a:solidFill>
                <a:latin typeface="Calibri"/>
              </a:rPr>
              <a:t>1 000    100   10     1  </a:t>
            </a:r>
            <a:r>
              <a:rPr b="0" lang="fr-FR" sz="2800" spc="-1" strike="noStrike">
                <a:solidFill>
                  <a:srgbClr val="ffffff"/>
                </a:solidFill>
                <a:latin typeface="Calibri"/>
              </a:rPr>
              <a:t> 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Ellipse 28"/>
          <p:cNvSpPr/>
          <p:nvPr/>
        </p:nvSpPr>
        <p:spPr>
          <a:xfrm>
            <a:off x="4770000" y="1440000"/>
            <a:ext cx="4320360" cy="432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8" name="Ellipse 29"/>
          <p:cNvSpPr/>
          <p:nvPr/>
        </p:nvSpPr>
        <p:spPr>
          <a:xfrm>
            <a:off x="5202000" y="1872000"/>
            <a:ext cx="3456360" cy="345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9" name="Ellipse 30"/>
          <p:cNvSpPr/>
          <p:nvPr/>
        </p:nvSpPr>
        <p:spPr>
          <a:xfrm>
            <a:off x="5634000" y="2304000"/>
            <a:ext cx="2592000" cy="259164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0" name="Ellipse 31"/>
          <p:cNvSpPr/>
          <p:nvPr/>
        </p:nvSpPr>
        <p:spPr>
          <a:xfrm>
            <a:off x="6066360" y="2736000"/>
            <a:ext cx="1728000" cy="17276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1" name="Ellipse 32"/>
          <p:cNvSpPr/>
          <p:nvPr/>
        </p:nvSpPr>
        <p:spPr>
          <a:xfrm>
            <a:off x="6499440" y="3168360"/>
            <a:ext cx="863640" cy="86328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2" name="ZoneTexte 18"/>
          <p:cNvSpPr/>
          <p:nvPr/>
        </p:nvSpPr>
        <p:spPr>
          <a:xfrm>
            <a:off x="6136920" y="3540960"/>
            <a:ext cx="4950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</a:rPr>
              <a:t>6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Signe de multiplication 52"/>
          <p:cNvSpPr/>
          <p:nvPr/>
        </p:nvSpPr>
        <p:spPr>
          <a:xfrm>
            <a:off x="6285240" y="3846960"/>
            <a:ext cx="310680" cy="31068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6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4" name="ZoneTexte 20"/>
          <p:cNvSpPr/>
          <p:nvPr/>
        </p:nvSpPr>
        <p:spPr>
          <a:xfrm>
            <a:off x="7070040" y="4125960"/>
            <a:ext cx="4946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</a:rPr>
              <a:t>9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Signe de multiplication 53"/>
          <p:cNvSpPr/>
          <p:nvPr/>
        </p:nvSpPr>
        <p:spPr>
          <a:xfrm>
            <a:off x="7218360" y="4431960"/>
            <a:ext cx="310320" cy="31068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6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6" name="ZoneTexte 19"/>
          <p:cNvSpPr/>
          <p:nvPr/>
        </p:nvSpPr>
        <p:spPr>
          <a:xfrm>
            <a:off x="6193440" y="4667760"/>
            <a:ext cx="4946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Signe de multiplication 54"/>
          <p:cNvSpPr/>
          <p:nvPr/>
        </p:nvSpPr>
        <p:spPr>
          <a:xfrm>
            <a:off x="6341400" y="4974480"/>
            <a:ext cx="310680" cy="31068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6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8" name="ZoneTexte 38"/>
          <p:cNvSpPr/>
          <p:nvPr/>
        </p:nvSpPr>
        <p:spPr>
          <a:xfrm>
            <a:off x="7791840" y="4720680"/>
            <a:ext cx="4950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Signe de multiplication 55"/>
          <p:cNvSpPr/>
          <p:nvPr/>
        </p:nvSpPr>
        <p:spPr>
          <a:xfrm>
            <a:off x="7940160" y="5043960"/>
            <a:ext cx="310680" cy="310680"/>
          </a:xfrm>
          <a:prstGeom prst="mathMultiply">
            <a:avLst>
              <a:gd name="adj1" fmla="val 104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6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0" name="ZoneTexte 41"/>
          <p:cNvSpPr/>
          <p:nvPr/>
        </p:nvSpPr>
        <p:spPr>
          <a:xfrm>
            <a:off x="6588720" y="2906280"/>
            <a:ext cx="4946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Signe de multiplication 56"/>
          <p:cNvSpPr/>
          <p:nvPr/>
        </p:nvSpPr>
        <p:spPr>
          <a:xfrm>
            <a:off x="6737040" y="3212280"/>
            <a:ext cx="310680" cy="31068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6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2" name="ZoneTexte 15"/>
          <p:cNvSpPr/>
          <p:nvPr/>
        </p:nvSpPr>
        <p:spPr>
          <a:xfrm>
            <a:off x="6632280" y="3410640"/>
            <a:ext cx="3274920" cy="31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500" spc="-1" strike="noStrike">
                <a:solidFill>
                  <a:srgbClr val="ffffff"/>
                </a:solidFill>
                <a:latin typeface="Calibri"/>
              </a:rPr>
              <a:t>10 000    1000  100    10      1    </a:t>
            </a: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"/>
          <p:cNvSpPr/>
          <p:nvPr/>
        </p:nvSpPr>
        <p:spPr>
          <a:xfrm>
            <a:off x="3394440" y="9129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"/>
          <p:cNvSpPr/>
          <p:nvPr/>
        </p:nvSpPr>
        <p:spPr>
          <a:xfrm>
            <a:off x="7872120" y="3330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"/>
          <p:cNvSpPr/>
          <p:nvPr/>
        </p:nvSpPr>
        <p:spPr>
          <a:xfrm flipV="1">
            <a:off x="450072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7" dur="indefinite" restart="never" nodeType="tmRoot">
          <p:childTnLst>
            <p:seq>
              <p:cTn id="88" dur="indefinite" nodeType="mainSeq">
                <p:childTnLst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3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8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3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8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3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8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8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42244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/>
          </p:nvPr>
        </p:nvSpPr>
        <p:spPr>
          <a:xfrm>
            <a:off x="7908840" y="6490080"/>
            <a:ext cx="123480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8" name="ZoneTexte 3"/>
          <p:cNvSpPr/>
          <p:nvPr/>
        </p:nvSpPr>
        <p:spPr>
          <a:xfrm>
            <a:off x="73080" y="1024920"/>
            <a:ext cx="4575600" cy="42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200" spc="-1" strike="noStrike">
                <a:solidFill>
                  <a:srgbClr val="000000"/>
                </a:solidFill>
                <a:latin typeface="Calibri"/>
              </a:rPr>
              <a:t>2 ×1 000 + 3×100 + 4×10 + 5×1 = </a:t>
            </a:r>
            <a:r>
              <a:rPr b="1" lang="fr-FR" sz="2200" spc="-1" strike="noStrike">
                <a:solidFill>
                  <a:srgbClr val="c00000"/>
                </a:solidFill>
                <a:latin typeface="Calibri"/>
              </a:rPr>
              <a:t>2 345</a:t>
            </a:r>
            <a:endParaRPr b="0" lang="fr-FR" sz="2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89" name="Groupe 5"/>
          <p:cNvGrpSpPr/>
          <p:nvPr/>
        </p:nvGrpSpPr>
        <p:grpSpPr>
          <a:xfrm>
            <a:off x="180000" y="1440000"/>
            <a:ext cx="4356000" cy="4320000"/>
            <a:chOff x="180000" y="1440000"/>
            <a:chExt cx="4356000" cy="4320000"/>
          </a:xfrm>
        </p:grpSpPr>
        <p:sp>
          <p:nvSpPr>
            <p:cNvPr id="190" name="Ellipse 6"/>
            <p:cNvSpPr/>
            <p:nvPr/>
          </p:nvSpPr>
          <p:spPr>
            <a:xfrm>
              <a:off x="180000" y="1440000"/>
              <a:ext cx="4356000" cy="43200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grpSp>
          <p:nvGrpSpPr>
            <p:cNvPr id="191" name="Groupe 12"/>
            <p:cNvGrpSpPr/>
            <p:nvPr/>
          </p:nvGrpSpPr>
          <p:grpSpPr>
            <a:xfrm>
              <a:off x="783720" y="2038680"/>
              <a:ext cx="3148200" cy="3122640"/>
              <a:chOff x="783720" y="2038680"/>
              <a:chExt cx="3148200" cy="3122640"/>
            </a:xfrm>
          </p:grpSpPr>
          <p:sp>
            <p:nvSpPr>
              <p:cNvPr id="192" name="Ellipse 15"/>
              <p:cNvSpPr/>
              <p:nvPr/>
            </p:nvSpPr>
            <p:spPr>
              <a:xfrm>
                <a:off x="783720" y="2038680"/>
                <a:ext cx="3148200" cy="312264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193" name="Ellipse 16"/>
              <p:cNvSpPr/>
              <p:nvPr/>
            </p:nvSpPr>
            <p:spPr>
              <a:xfrm>
                <a:off x="1308600" y="2559240"/>
                <a:ext cx="2098800" cy="208116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194" name="Ellipse 21"/>
              <p:cNvSpPr/>
              <p:nvPr/>
            </p:nvSpPr>
            <p:spPr>
              <a:xfrm>
                <a:off x="1833120" y="3079800"/>
                <a:ext cx="1049400" cy="10404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</p:grpSp>
      </p:grpSp>
      <p:sp>
        <p:nvSpPr>
          <p:cNvPr id="195" name="Signe de multiplication 22"/>
          <p:cNvSpPr/>
          <p:nvPr/>
        </p:nvSpPr>
        <p:spPr>
          <a:xfrm>
            <a:off x="2583360" y="219528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6" name="Signe de multiplication 23"/>
          <p:cNvSpPr/>
          <p:nvPr/>
        </p:nvSpPr>
        <p:spPr>
          <a:xfrm>
            <a:off x="2013480" y="338832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7" name="Signe de multiplication 24"/>
          <p:cNvSpPr/>
          <p:nvPr/>
        </p:nvSpPr>
        <p:spPr>
          <a:xfrm>
            <a:off x="2910960" y="237924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8" name="Signe de multiplication 25"/>
          <p:cNvSpPr/>
          <p:nvPr/>
        </p:nvSpPr>
        <p:spPr>
          <a:xfrm>
            <a:off x="2658240" y="403848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9" name="Signe de multiplication 26"/>
          <p:cNvSpPr/>
          <p:nvPr/>
        </p:nvSpPr>
        <p:spPr>
          <a:xfrm>
            <a:off x="2324160" y="3566520"/>
            <a:ext cx="42300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0" name="Signe de multiplication 27"/>
          <p:cNvSpPr/>
          <p:nvPr/>
        </p:nvSpPr>
        <p:spPr>
          <a:xfrm>
            <a:off x="1425960" y="371592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1" name="Signe de multiplication 28"/>
          <p:cNvSpPr/>
          <p:nvPr/>
        </p:nvSpPr>
        <p:spPr>
          <a:xfrm>
            <a:off x="1908360" y="408708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2" name="Signe de multiplication 29"/>
          <p:cNvSpPr/>
          <p:nvPr/>
        </p:nvSpPr>
        <p:spPr>
          <a:xfrm>
            <a:off x="2174400" y="215280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3" name="Signe de multiplication 30"/>
          <p:cNvSpPr/>
          <p:nvPr/>
        </p:nvSpPr>
        <p:spPr>
          <a:xfrm>
            <a:off x="1801800" y="220572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4" name="Signe de multiplication 31"/>
          <p:cNvSpPr/>
          <p:nvPr/>
        </p:nvSpPr>
        <p:spPr>
          <a:xfrm>
            <a:off x="1527480" y="516096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5" name="Signe de multiplication 32"/>
          <p:cNvSpPr/>
          <p:nvPr/>
        </p:nvSpPr>
        <p:spPr>
          <a:xfrm>
            <a:off x="1824480" y="518040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6" name="Signe de multiplication 33"/>
          <p:cNvSpPr/>
          <p:nvPr/>
        </p:nvSpPr>
        <p:spPr>
          <a:xfrm>
            <a:off x="2121480" y="520020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7" name="Signe de multiplication 34"/>
          <p:cNvSpPr/>
          <p:nvPr/>
        </p:nvSpPr>
        <p:spPr>
          <a:xfrm>
            <a:off x="2433240" y="5180400"/>
            <a:ext cx="42300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8" name="Signe de multiplication 35"/>
          <p:cNvSpPr/>
          <p:nvPr/>
        </p:nvSpPr>
        <p:spPr>
          <a:xfrm>
            <a:off x="2749320" y="5122800"/>
            <a:ext cx="42300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9" name="ZoneTexte 6"/>
          <p:cNvSpPr/>
          <p:nvPr/>
        </p:nvSpPr>
        <p:spPr>
          <a:xfrm>
            <a:off x="1969920" y="3259800"/>
            <a:ext cx="272664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200" spc="-1" strike="noStrike">
                <a:solidFill>
                  <a:srgbClr val="ffffff"/>
                </a:solidFill>
                <a:latin typeface="Calibri"/>
              </a:rPr>
              <a:t>1 000    100   10     1  </a:t>
            </a:r>
            <a:r>
              <a:rPr b="0" lang="fr-FR" sz="2800" spc="-1" strike="noStrike">
                <a:solidFill>
                  <a:srgbClr val="ffffff"/>
                </a:solidFill>
                <a:latin typeface="Calibri"/>
              </a:rPr>
              <a:t> 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Ellipse 33"/>
          <p:cNvSpPr/>
          <p:nvPr/>
        </p:nvSpPr>
        <p:spPr>
          <a:xfrm>
            <a:off x="4770000" y="1440000"/>
            <a:ext cx="4320360" cy="432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1" name="Ellipse 34"/>
          <p:cNvSpPr/>
          <p:nvPr/>
        </p:nvSpPr>
        <p:spPr>
          <a:xfrm>
            <a:off x="5202000" y="1872000"/>
            <a:ext cx="3456360" cy="345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2" name="Ellipse 35"/>
          <p:cNvSpPr/>
          <p:nvPr/>
        </p:nvSpPr>
        <p:spPr>
          <a:xfrm>
            <a:off x="5634000" y="2304000"/>
            <a:ext cx="2592000" cy="259164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3" name="Ellipse 36"/>
          <p:cNvSpPr/>
          <p:nvPr/>
        </p:nvSpPr>
        <p:spPr>
          <a:xfrm>
            <a:off x="6066360" y="2736000"/>
            <a:ext cx="1728000" cy="17276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4" name="Ellipse 37"/>
          <p:cNvSpPr/>
          <p:nvPr/>
        </p:nvSpPr>
        <p:spPr>
          <a:xfrm>
            <a:off x="6499440" y="3168360"/>
            <a:ext cx="863640" cy="86328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5" name="ZoneTexte 21"/>
          <p:cNvSpPr/>
          <p:nvPr/>
        </p:nvSpPr>
        <p:spPr>
          <a:xfrm>
            <a:off x="6136920" y="3540960"/>
            <a:ext cx="4950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</a:rPr>
              <a:t>6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Signe de multiplication 57"/>
          <p:cNvSpPr/>
          <p:nvPr/>
        </p:nvSpPr>
        <p:spPr>
          <a:xfrm>
            <a:off x="6285240" y="3846960"/>
            <a:ext cx="310680" cy="31068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6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7" name="ZoneTexte 23"/>
          <p:cNvSpPr/>
          <p:nvPr/>
        </p:nvSpPr>
        <p:spPr>
          <a:xfrm>
            <a:off x="7070040" y="4125960"/>
            <a:ext cx="4946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</a:rPr>
              <a:t>9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Signe de multiplication 58"/>
          <p:cNvSpPr/>
          <p:nvPr/>
        </p:nvSpPr>
        <p:spPr>
          <a:xfrm>
            <a:off x="7218360" y="4431960"/>
            <a:ext cx="310320" cy="31068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6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9" name="ZoneTexte 24"/>
          <p:cNvSpPr/>
          <p:nvPr/>
        </p:nvSpPr>
        <p:spPr>
          <a:xfrm>
            <a:off x="6193440" y="4667760"/>
            <a:ext cx="4946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Signe de multiplication 59"/>
          <p:cNvSpPr/>
          <p:nvPr/>
        </p:nvSpPr>
        <p:spPr>
          <a:xfrm>
            <a:off x="6341400" y="4974480"/>
            <a:ext cx="310680" cy="31068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6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1" name="ZoneTexte 25"/>
          <p:cNvSpPr/>
          <p:nvPr/>
        </p:nvSpPr>
        <p:spPr>
          <a:xfrm>
            <a:off x="7791840" y="4720680"/>
            <a:ext cx="4950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Signe de multiplication 60"/>
          <p:cNvSpPr/>
          <p:nvPr/>
        </p:nvSpPr>
        <p:spPr>
          <a:xfrm>
            <a:off x="7940160" y="5043960"/>
            <a:ext cx="310680" cy="310680"/>
          </a:xfrm>
          <a:prstGeom prst="mathMultiply">
            <a:avLst>
              <a:gd name="adj1" fmla="val 104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6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3" name="ZoneTexte 26"/>
          <p:cNvSpPr/>
          <p:nvPr/>
        </p:nvSpPr>
        <p:spPr>
          <a:xfrm>
            <a:off x="6588720" y="2906280"/>
            <a:ext cx="4946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Signe de multiplication 61"/>
          <p:cNvSpPr/>
          <p:nvPr/>
        </p:nvSpPr>
        <p:spPr>
          <a:xfrm>
            <a:off x="6737040" y="3212280"/>
            <a:ext cx="310680" cy="31068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6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5" name="ZoneTexte 27"/>
          <p:cNvSpPr/>
          <p:nvPr/>
        </p:nvSpPr>
        <p:spPr>
          <a:xfrm>
            <a:off x="6632280" y="3410640"/>
            <a:ext cx="3274920" cy="31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500" spc="-1" strike="noStrike">
                <a:solidFill>
                  <a:srgbClr val="ffffff"/>
                </a:solidFill>
                <a:latin typeface="Calibri"/>
              </a:rPr>
              <a:t>10 000    1000  100    10      1    </a:t>
            </a: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ZoneTexte 28"/>
          <p:cNvSpPr/>
          <p:nvPr/>
        </p:nvSpPr>
        <p:spPr>
          <a:xfrm>
            <a:off x="4807440" y="435600"/>
            <a:ext cx="427932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3 × 10 000 + 6 × 1 000 +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9 × 100 + 1 × 10 + 8 =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ZoneTexte 29"/>
          <p:cNvSpPr/>
          <p:nvPr/>
        </p:nvSpPr>
        <p:spPr>
          <a:xfrm>
            <a:off x="7881120" y="785880"/>
            <a:ext cx="136728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c00000"/>
                </a:solidFill>
                <a:latin typeface="Calibri"/>
              </a:rPr>
              <a:t>36 918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"/>
          <p:cNvSpPr/>
          <p:nvPr/>
        </p:nvSpPr>
        <p:spPr>
          <a:xfrm>
            <a:off x="3378240" y="31860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"/>
          <p:cNvSpPr/>
          <p:nvPr/>
        </p:nvSpPr>
        <p:spPr>
          <a:xfrm>
            <a:off x="7880400" y="144828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"/>
          <p:cNvSpPr/>
          <p:nvPr/>
        </p:nvSpPr>
        <p:spPr>
          <a:xfrm flipV="1">
            <a:off x="450072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9" dur="indefinite" restart="never" nodeType="tmRoot">
          <p:childTnLst>
            <p:seq>
              <p:cTn id="160" dur="indefinite" nodeType="mainSeq">
                <p:childTnLst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5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0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5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5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0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5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0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5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0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5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0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5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0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5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score total sur ton ardoise. 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/>
          </p:nvPr>
        </p:nvSpPr>
        <p:spPr>
          <a:xfrm>
            <a:off x="7908840" y="6490080"/>
            <a:ext cx="123480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233" name="Groupe 18"/>
          <p:cNvGrpSpPr/>
          <p:nvPr/>
        </p:nvGrpSpPr>
        <p:grpSpPr>
          <a:xfrm>
            <a:off x="180000" y="1440000"/>
            <a:ext cx="4356000" cy="4320000"/>
            <a:chOff x="180000" y="1440000"/>
            <a:chExt cx="4356000" cy="4320000"/>
          </a:xfrm>
        </p:grpSpPr>
        <p:sp>
          <p:nvSpPr>
            <p:cNvPr id="234" name="Ellipse 17"/>
            <p:cNvSpPr/>
            <p:nvPr/>
          </p:nvSpPr>
          <p:spPr>
            <a:xfrm>
              <a:off x="180000" y="1440000"/>
              <a:ext cx="4356000" cy="43200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grpSp>
          <p:nvGrpSpPr>
            <p:cNvPr id="235" name="Groupe 10"/>
            <p:cNvGrpSpPr/>
            <p:nvPr/>
          </p:nvGrpSpPr>
          <p:grpSpPr>
            <a:xfrm>
              <a:off x="783720" y="2038680"/>
              <a:ext cx="3148200" cy="3122640"/>
              <a:chOff x="783720" y="2038680"/>
              <a:chExt cx="3148200" cy="3122640"/>
            </a:xfrm>
          </p:grpSpPr>
          <p:sp>
            <p:nvSpPr>
              <p:cNvPr id="236" name="Ellipse 7"/>
              <p:cNvSpPr/>
              <p:nvPr/>
            </p:nvSpPr>
            <p:spPr>
              <a:xfrm>
                <a:off x="783720" y="2038680"/>
                <a:ext cx="3148200" cy="312264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237" name="Ellipse 8"/>
              <p:cNvSpPr/>
              <p:nvPr/>
            </p:nvSpPr>
            <p:spPr>
              <a:xfrm>
                <a:off x="1308240" y="2559240"/>
                <a:ext cx="2098800" cy="208116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238" name="Ellipse 9"/>
              <p:cNvSpPr/>
              <p:nvPr/>
            </p:nvSpPr>
            <p:spPr>
              <a:xfrm>
                <a:off x="1833120" y="3079800"/>
                <a:ext cx="1049400" cy="10404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</p:grpSp>
      </p:grpSp>
      <p:sp>
        <p:nvSpPr>
          <p:cNvPr id="239" name="Signe de multiplication 13"/>
          <p:cNvSpPr/>
          <p:nvPr/>
        </p:nvSpPr>
        <p:spPr>
          <a:xfrm>
            <a:off x="1308240" y="2421360"/>
            <a:ext cx="42300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0" name="Signe de multiplication 14"/>
          <p:cNvSpPr/>
          <p:nvPr/>
        </p:nvSpPr>
        <p:spPr>
          <a:xfrm>
            <a:off x="2013480" y="338832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1" name="Signe de multiplication 20"/>
          <p:cNvSpPr/>
          <p:nvPr/>
        </p:nvSpPr>
        <p:spPr>
          <a:xfrm>
            <a:off x="2657880" y="4038480"/>
            <a:ext cx="42300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2" name="Signe de multiplication 3"/>
          <p:cNvSpPr/>
          <p:nvPr/>
        </p:nvSpPr>
        <p:spPr>
          <a:xfrm>
            <a:off x="2324160" y="3566520"/>
            <a:ext cx="42300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3" name="Signe de multiplication 5"/>
          <p:cNvSpPr/>
          <p:nvPr/>
        </p:nvSpPr>
        <p:spPr>
          <a:xfrm>
            <a:off x="1425960" y="371592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4" name="Signe de multiplication 6"/>
          <p:cNvSpPr/>
          <p:nvPr/>
        </p:nvSpPr>
        <p:spPr>
          <a:xfrm>
            <a:off x="1908360" y="408708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5" name="Signe de multiplication 19"/>
          <p:cNvSpPr/>
          <p:nvPr/>
        </p:nvSpPr>
        <p:spPr>
          <a:xfrm>
            <a:off x="2041560" y="3672360"/>
            <a:ext cx="42300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6" name="Signe de multiplication 25"/>
          <p:cNvSpPr/>
          <p:nvPr/>
        </p:nvSpPr>
        <p:spPr>
          <a:xfrm>
            <a:off x="2276280" y="411840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7" name="Signe de multiplication 26"/>
          <p:cNvSpPr/>
          <p:nvPr/>
        </p:nvSpPr>
        <p:spPr>
          <a:xfrm>
            <a:off x="1621800" y="400644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8" name="ZoneTexte 7"/>
          <p:cNvSpPr/>
          <p:nvPr/>
        </p:nvSpPr>
        <p:spPr>
          <a:xfrm>
            <a:off x="1969920" y="3259800"/>
            <a:ext cx="272664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200" spc="-1" strike="noStrike">
                <a:solidFill>
                  <a:srgbClr val="ffffff"/>
                </a:solidFill>
                <a:latin typeface="Calibri"/>
              </a:rPr>
              <a:t>1 000    100   10     1  </a:t>
            </a:r>
            <a:r>
              <a:rPr b="0" lang="fr-FR" sz="2800" spc="-1" strike="noStrike">
                <a:solidFill>
                  <a:srgbClr val="ffffff"/>
                </a:solidFill>
                <a:latin typeface="Calibri"/>
              </a:rPr>
              <a:t> 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Ellipse 38"/>
          <p:cNvSpPr/>
          <p:nvPr/>
        </p:nvSpPr>
        <p:spPr>
          <a:xfrm>
            <a:off x="4770000" y="1440000"/>
            <a:ext cx="4320360" cy="432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0" name="Ellipse 39"/>
          <p:cNvSpPr/>
          <p:nvPr/>
        </p:nvSpPr>
        <p:spPr>
          <a:xfrm>
            <a:off x="5202000" y="1872000"/>
            <a:ext cx="3456360" cy="345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1" name="Ellipse 40"/>
          <p:cNvSpPr/>
          <p:nvPr/>
        </p:nvSpPr>
        <p:spPr>
          <a:xfrm>
            <a:off x="5634000" y="2304000"/>
            <a:ext cx="2592000" cy="259164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2" name="Ellipse 41"/>
          <p:cNvSpPr/>
          <p:nvPr/>
        </p:nvSpPr>
        <p:spPr>
          <a:xfrm>
            <a:off x="6066360" y="2736000"/>
            <a:ext cx="1728000" cy="17276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3" name="Ellipse 42"/>
          <p:cNvSpPr/>
          <p:nvPr/>
        </p:nvSpPr>
        <p:spPr>
          <a:xfrm>
            <a:off x="6499440" y="3168360"/>
            <a:ext cx="863640" cy="86328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grpSp>
        <p:nvGrpSpPr>
          <p:cNvPr id="254" name="Groupe 2"/>
          <p:cNvGrpSpPr/>
          <p:nvPr/>
        </p:nvGrpSpPr>
        <p:grpSpPr>
          <a:xfrm>
            <a:off x="6404760" y="3336480"/>
            <a:ext cx="495000" cy="616680"/>
            <a:chOff x="6404760" y="3336480"/>
            <a:chExt cx="495000" cy="616680"/>
          </a:xfrm>
        </p:grpSpPr>
        <p:sp>
          <p:nvSpPr>
            <p:cNvPr id="255" name="ZoneTexte 31"/>
            <p:cNvSpPr/>
            <p:nvPr/>
          </p:nvSpPr>
          <p:spPr>
            <a:xfrm>
              <a:off x="6404760" y="3336480"/>
              <a:ext cx="4950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6" name="Signe de multiplication 62"/>
            <p:cNvSpPr/>
            <p:nvPr/>
          </p:nvSpPr>
          <p:spPr>
            <a:xfrm>
              <a:off x="6553080" y="3642480"/>
              <a:ext cx="310680" cy="31068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257" name="Groupe 19"/>
          <p:cNvGrpSpPr/>
          <p:nvPr/>
        </p:nvGrpSpPr>
        <p:grpSpPr>
          <a:xfrm>
            <a:off x="7070040" y="4125960"/>
            <a:ext cx="494640" cy="616680"/>
            <a:chOff x="7070040" y="4125960"/>
            <a:chExt cx="494640" cy="616680"/>
          </a:xfrm>
        </p:grpSpPr>
        <p:sp>
          <p:nvSpPr>
            <p:cNvPr id="258" name="ZoneTexte 32"/>
            <p:cNvSpPr/>
            <p:nvPr/>
          </p:nvSpPr>
          <p:spPr>
            <a:xfrm>
              <a:off x="7070040" y="4125960"/>
              <a:ext cx="4946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9" name="Signe de multiplication 63"/>
            <p:cNvSpPr/>
            <p:nvPr/>
          </p:nvSpPr>
          <p:spPr>
            <a:xfrm>
              <a:off x="7218360" y="4431960"/>
              <a:ext cx="310320" cy="31068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260" name="Groupe 34"/>
          <p:cNvGrpSpPr/>
          <p:nvPr/>
        </p:nvGrpSpPr>
        <p:grpSpPr>
          <a:xfrm>
            <a:off x="6193440" y="4667760"/>
            <a:ext cx="494640" cy="617400"/>
            <a:chOff x="6193440" y="4667760"/>
            <a:chExt cx="494640" cy="617400"/>
          </a:xfrm>
        </p:grpSpPr>
        <p:sp>
          <p:nvSpPr>
            <p:cNvPr id="261" name="ZoneTexte 33"/>
            <p:cNvSpPr/>
            <p:nvPr/>
          </p:nvSpPr>
          <p:spPr>
            <a:xfrm>
              <a:off x="6193440" y="4667760"/>
              <a:ext cx="4946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7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2" name="Signe de multiplication 64"/>
            <p:cNvSpPr/>
            <p:nvPr/>
          </p:nvSpPr>
          <p:spPr>
            <a:xfrm>
              <a:off x="6341400" y="4974480"/>
              <a:ext cx="310680" cy="31068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263" name="Groupe 37"/>
          <p:cNvGrpSpPr/>
          <p:nvPr/>
        </p:nvGrpSpPr>
        <p:grpSpPr>
          <a:xfrm>
            <a:off x="7791840" y="4720680"/>
            <a:ext cx="495000" cy="633960"/>
            <a:chOff x="7791840" y="4720680"/>
            <a:chExt cx="495000" cy="633960"/>
          </a:xfrm>
        </p:grpSpPr>
        <p:sp>
          <p:nvSpPr>
            <p:cNvPr id="264" name="ZoneTexte 34"/>
            <p:cNvSpPr/>
            <p:nvPr/>
          </p:nvSpPr>
          <p:spPr>
            <a:xfrm>
              <a:off x="7791840" y="4720680"/>
              <a:ext cx="4950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4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5" name="Signe de multiplication 65"/>
            <p:cNvSpPr/>
            <p:nvPr/>
          </p:nvSpPr>
          <p:spPr>
            <a:xfrm>
              <a:off x="7940160" y="5043960"/>
              <a:ext cx="310680" cy="310680"/>
            </a:xfrm>
            <a:prstGeom prst="mathMultiply">
              <a:avLst>
                <a:gd name="adj1" fmla="val 1040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266" name="Groupe 3"/>
          <p:cNvGrpSpPr/>
          <p:nvPr/>
        </p:nvGrpSpPr>
        <p:grpSpPr>
          <a:xfrm>
            <a:off x="7167960" y="2798280"/>
            <a:ext cx="495000" cy="617040"/>
            <a:chOff x="7167960" y="2798280"/>
            <a:chExt cx="495000" cy="617040"/>
          </a:xfrm>
        </p:grpSpPr>
        <p:sp>
          <p:nvSpPr>
            <p:cNvPr id="267" name="ZoneTexte 36"/>
            <p:cNvSpPr/>
            <p:nvPr/>
          </p:nvSpPr>
          <p:spPr>
            <a:xfrm>
              <a:off x="7167960" y="2798280"/>
              <a:ext cx="4950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9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8" name="Signe de multiplication 66"/>
            <p:cNvSpPr/>
            <p:nvPr/>
          </p:nvSpPr>
          <p:spPr>
            <a:xfrm>
              <a:off x="7316280" y="3105000"/>
              <a:ext cx="310680" cy="31032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sp>
        <p:nvSpPr>
          <p:cNvPr id="269" name="ZoneTexte 30"/>
          <p:cNvSpPr/>
          <p:nvPr/>
        </p:nvSpPr>
        <p:spPr>
          <a:xfrm>
            <a:off x="6632280" y="3410640"/>
            <a:ext cx="3274920" cy="31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500" spc="-1" strike="noStrike">
                <a:solidFill>
                  <a:srgbClr val="ffffff"/>
                </a:solidFill>
                <a:latin typeface="Calibri"/>
              </a:rPr>
              <a:t>10 000    1000  100    10      1    </a:t>
            </a: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"/>
          <p:cNvSpPr/>
          <p:nvPr/>
        </p:nvSpPr>
        <p:spPr>
          <a:xfrm>
            <a:off x="3394800" y="100260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"/>
          <p:cNvSpPr/>
          <p:nvPr/>
        </p:nvSpPr>
        <p:spPr>
          <a:xfrm>
            <a:off x="7872120" y="3330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"/>
          <p:cNvSpPr/>
          <p:nvPr/>
        </p:nvSpPr>
        <p:spPr>
          <a:xfrm flipV="1">
            <a:off x="450072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6" dur="indefinite" restart="never" nodeType="tmRoot">
          <p:childTnLst>
            <p:seq>
              <p:cTn id="237" dur="indefinite" nodeType="mainSeq">
                <p:childTnLst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2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7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2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7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2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2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7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2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4" name="PlaceHolder 2"/>
          <p:cNvSpPr>
            <a:spLocks noGrp="1"/>
          </p:cNvSpPr>
          <p:nvPr>
            <p:ph/>
          </p:nvPr>
        </p:nvSpPr>
        <p:spPr>
          <a:xfrm>
            <a:off x="7908840" y="6490080"/>
            <a:ext cx="123480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5" name="ZoneTexte 3"/>
          <p:cNvSpPr/>
          <p:nvPr/>
        </p:nvSpPr>
        <p:spPr>
          <a:xfrm>
            <a:off x="138240" y="1025280"/>
            <a:ext cx="3924360" cy="42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200" spc="-1" strike="noStrike">
                <a:solidFill>
                  <a:srgbClr val="000000"/>
                </a:solidFill>
                <a:latin typeface="Calibri"/>
              </a:rPr>
              <a:t>3 ×1 000 + 5×100 + 1×10 = </a:t>
            </a:r>
            <a:r>
              <a:rPr b="1" lang="fr-FR" sz="2200" spc="-1" strike="noStrike">
                <a:solidFill>
                  <a:srgbClr val="c00000"/>
                </a:solidFill>
                <a:latin typeface="Calibri"/>
              </a:rPr>
              <a:t>3 510</a:t>
            </a:r>
            <a:endParaRPr b="0" lang="fr-FR" sz="2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76" name="Groupe 4"/>
          <p:cNvGrpSpPr/>
          <p:nvPr/>
        </p:nvGrpSpPr>
        <p:grpSpPr>
          <a:xfrm>
            <a:off x="180000" y="1440000"/>
            <a:ext cx="4356000" cy="4320000"/>
            <a:chOff x="180000" y="1440000"/>
            <a:chExt cx="4356000" cy="4320000"/>
          </a:xfrm>
        </p:grpSpPr>
        <p:sp>
          <p:nvSpPr>
            <p:cNvPr id="277" name="Ellipse 5"/>
            <p:cNvSpPr/>
            <p:nvPr/>
          </p:nvSpPr>
          <p:spPr>
            <a:xfrm>
              <a:off x="180000" y="1440000"/>
              <a:ext cx="4356000" cy="43200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grpSp>
          <p:nvGrpSpPr>
            <p:cNvPr id="278" name="Groupe 6"/>
            <p:cNvGrpSpPr/>
            <p:nvPr/>
          </p:nvGrpSpPr>
          <p:grpSpPr>
            <a:xfrm>
              <a:off x="783720" y="2038680"/>
              <a:ext cx="3148200" cy="3122640"/>
              <a:chOff x="783720" y="2038680"/>
              <a:chExt cx="3148200" cy="3122640"/>
            </a:xfrm>
          </p:grpSpPr>
          <p:sp>
            <p:nvSpPr>
              <p:cNvPr id="279" name="Ellipse 12"/>
              <p:cNvSpPr/>
              <p:nvPr/>
            </p:nvSpPr>
            <p:spPr>
              <a:xfrm>
                <a:off x="783720" y="2038680"/>
                <a:ext cx="3148200" cy="312264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280" name="Ellipse 13"/>
              <p:cNvSpPr/>
              <p:nvPr/>
            </p:nvSpPr>
            <p:spPr>
              <a:xfrm>
                <a:off x="1308600" y="2559240"/>
                <a:ext cx="2098800" cy="208116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281" name="Ellipse 14"/>
              <p:cNvSpPr/>
              <p:nvPr/>
            </p:nvSpPr>
            <p:spPr>
              <a:xfrm>
                <a:off x="1833120" y="3079800"/>
                <a:ext cx="1049400" cy="10404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</p:grpSp>
      </p:grpSp>
      <p:sp>
        <p:nvSpPr>
          <p:cNvPr id="282" name="Signe de multiplication 15"/>
          <p:cNvSpPr/>
          <p:nvPr/>
        </p:nvSpPr>
        <p:spPr>
          <a:xfrm>
            <a:off x="1308600" y="242136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3" name="Signe de multiplication 16"/>
          <p:cNvSpPr/>
          <p:nvPr/>
        </p:nvSpPr>
        <p:spPr>
          <a:xfrm>
            <a:off x="2013480" y="338832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4" name="Signe de multiplication 19"/>
          <p:cNvSpPr/>
          <p:nvPr/>
        </p:nvSpPr>
        <p:spPr>
          <a:xfrm>
            <a:off x="2658240" y="403848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5" name="Signe de multiplication 20"/>
          <p:cNvSpPr/>
          <p:nvPr/>
        </p:nvSpPr>
        <p:spPr>
          <a:xfrm>
            <a:off x="2324160" y="3566520"/>
            <a:ext cx="42300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6" name="Signe de multiplication 21"/>
          <p:cNvSpPr/>
          <p:nvPr/>
        </p:nvSpPr>
        <p:spPr>
          <a:xfrm>
            <a:off x="1425960" y="371592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7" name="Signe de multiplication 22"/>
          <p:cNvSpPr/>
          <p:nvPr/>
        </p:nvSpPr>
        <p:spPr>
          <a:xfrm>
            <a:off x="1908360" y="408708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8" name="Signe de multiplication 23"/>
          <p:cNvSpPr/>
          <p:nvPr/>
        </p:nvSpPr>
        <p:spPr>
          <a:xfrm>
            <a:off x="2041920" y="367236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9" name="Signe de multiplication 24"/>
          <p:cNvSpPr/>
          <p:nvPr/>
        </p:nvSpPr>
        <p:spPr>
          <a:xfrm>
            <a:off x="2276280" y="4118400"/>
            <a:ext cx="42300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0" name="Signe de multiplication 25"/>
          <p:cNvSpPr/>
          <p:nvPr/>
        </p:nvSpPr>
        <p:spPr>
          <a:xfrm>
            <a:off x="1621800" y="4006440"/>
            <a:ext cx="42300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1" name="ZoneTexte 8"/>
          <p:cNvSpPr/>
          <p:nvPr/>
        </p:nvSpPr>
        <p:spPr>
          <a:xfrm>
            <a:off x="1969920" y="3259800"/>
            <a:ext cx="272664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200" spc="-1" strike="noStrike">
                <a:solidFill>
                  <a:srgbClr val="ffffff"/>
                </a:solidFill>
                <a:latin typeface="Calibri"/>
              </a:rPr>
              <a:t>1 000    100   10     1  </a:t>
            </a:r>
            <a:r>
              <a:rPr b="0" lang="fr-FR" sz="2800" spc="-1" strike="noStrike">
                <a:solidFill>
                  <a:srgbClr val="ffffff"/>
                </a:solidFill>
                <a:latin typeface="Calibri"/>
              </a:rPr>
              <a:t> 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Ellipse 43"/>
          <p:cNvSpPr/>
          <p:nvPr/>
        </p:nvSpPr>
        <p:spPr>
          <a:xfrm>
            <a:off x="4770000" y="1440000"/>
            <a:ext cx="4320360" cy="432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3" name="Ellipse 44"/>
          <p:cNvSpPr/>
          <p:nvPr/>
        </p:nvSpPr>
        <p:spPr>
          <a:xfrm>
            <a:off x="5202000" y="1872000"/>
            <a:ext cx="3456360" cy="345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4" name="Ellipse 45"/>
          <p:cNvSpPr/>
          <p:nvPr/>
        </p:nvSpPr>
        <p:spPr>
          <a:xfrm>
            <a:off x="5634000" y="2304000"/>
            <a:ext cx="2592000" cy="259164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5" name="Ellipse 46"/>
          <p:cNvSpPr/>
          <p:nvPr/>
        </p:nvSpPr>
        <p:spPr>
          <a:xfrm>
            <a:off x="6066360" y="2736000"/>
            <a:ext cx="1728000" cy="17276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6" name="Ellipse 47"/>
          <p:cNvSpPr/>
          <p:nvPr/>
        </p:nvSpPr>
        <p:spPr>
          <a:xfrm>
            <a:off x="6499440" y="3168360"/>
            <a:ext cx="863640" cy="86328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grpSp>
        <p:nvGrpSpPr>
          <p:cNvPr id="297" name="Groupe 1"/>
          <p:cNvGrpSpPr/>
          <p:nvPr/>
        </p:nvGrpSpPr>
        <p:grpSpPr>
          <a:xfrm>
            <a:off x="6404760" y="3336480"/>
            <a:ext cx="495000" cy="616680"/>
            <a:chOff x="6404760" y="3336480"/>
            <a:chExt cx="495000" cy="616680"/>
          </a:xfrm>
        </p:grpSpPr>
        <p:sp>
          <p:nvSpPr>
            <p:cNvPr id="298" name="ZoneTexte 37"/>
            <p:cNvSpPr/>
            <p:nvPr/>
          </p:nvSpPr>
          <p:spPr>
            <a:xfrm>
              <a:off x="6404760" y="3336480"/>
              <a:ext cx="4950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9" name="Signe de multiplication 67"/>
            <p:cNvSpPr/>
            <p:nvPr/>
          </p:nvSpPr>
          <p:spPr>
            <a:xfrm>
              <a:off x="6553080" y="3642480"/>
              <a:ext cx="310680" cy="31068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300" name="Groupe 7"/>
          <p:cNvGrpSpPr/>
          <p:nvPr/>
        </p:nvGrpSpPr>
        <p:grpSpPr>
          <a:xfrm>
            <a:off x="7070040" y="4125960"/>
            <a:ext cx="494640" cy="616680"/>
            <a:chOff x="7070040" y="4125960"/>
            <a:chExt cx="494640" cy="616680"/>
          </a:xfrm>
        </p:grpSpPr>
        <p:sp>
          <p:nvSpPr>
            <p:cNvPr id="301" name="ZoneTexte 39"/>
            <p:cNvSpPr/>
            <p:nvPr/>
          </p:nvSpPr>
          <p:spPr>
            <a:xfrm>
              <a:off x="7070040" y="4125960"/>
              <a:ext cx="4946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02" name="Signe de multiplication 68"/>
            <p:cNvSpPr/>
            <p:nvPr/>
          </p:nvSpPr>
          <p:spPr>
            <a:xfrm>
              <a:off x="7218360" y="4431960"/>
              <a:ext cx="310320" cy="31068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303" name="Groupe 8"/>
          <p:cNvGrpSpPr/>
          <p:nvPr/>
        </p:nvGrpSpPr>
        <p:grpSpPr>
          <a:xfrm>
            <a:off x="6193440" y="4667760"/>
            <a:ext cx="494640" cy="617400"/>
            <a:chOff x="6193440" y="4667760"/>
            <a:chExt cx="494640" cy="617400"/>
          </a:xfrm>
        </p:grpSpPr>
        <p:sp>
          <p:nvSpPr>
            <p:cNvPr id="304" name="ZoneTexte 40"/>
            <p:cNvSpPr/>
            <p:nvPr/>
          </p:nvSpPr>
          <p:spPr>
            <a:xfrm>
              <a:off x="6193440" y="4667760"/>
              <a:ext cx="4946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7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05" name="Signe de multiplication 69"/>
            <p:cNvSpPr/>
            <p:nvPr/>
          </p:nvSpPr>
          <p:spPr>
            <a:xfrm>
              <a:off x="6341400" y="4974480"/>
              <a:ext cx="310680" cy="31068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306" name="Groupe 9"/>
          <p:cNvGrpSpPr/>
          <p:nvPr/>
        </p:nvGrpSpPr>
        <p:grpSpPr>
          <a:xfrm>
            <a:off x="7791840" y="4720680"/>
            <a:ext cx="495000" cy="633960"/>
            <a:chOff x="7791840" y="4720680"/>
            <a:chExt cx="495000" cy="633960"/>
          </a:xfrm>
        </p:grpSpPr>
        <p:sp>
          <p:nvSpPr>
            <p:cNvPr id="307" name="ZoneTexte 42"/>
            <p:cNvSpPr/>
            <p:nvPr/>
          </p:nvSpPr>
          <p:spPr>
            <a:xfrm>
              <a:off x="7791840" y="4720680"/>
              <a:ext cx="4950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4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08" name="Signe de multiplication 70"/>
            <p:cNvSpPr/>
            <p:nvPr/>
          </p:nvSpPr>
          <p:spPr>
            <a:xfrm>
              <a:off x="7940160" y="5043960"/>
              <a:ext cx="310680" cy="310680"/>
            </a:xfrm>
            <a:prstGeom prst="mathMultiply">
              <a:avLst>
                <a:gd name="adj1" fmla="val 1040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309" name="Groupe 11"/>
          <p:cNvGrpSpPr/>
          <p:nvPr/>
        </p:nvGrpSpPr>
        <p:grpSpPr>
          <a:xfrm>
            <a:off x="7167960" y="2798280"/>
            <a:ext cx="495000" cy="617040"/>
            <a:chOff x="7167960" y="2798280"/>
            <a:chExt cx="495000" cy="617040"/>
          </a:xfrm>
        </p:grpSpPr>
        <p:sp>
          <p:nvSpPr>
            <p:cNvPr id="310" name="ZoneTexte 43"/>
            <p:cNvSpPr/>
            <p:nvPr/>
          </p:nvSpPr>
          <p:spPr>
            <a:xfrm>
              <a:off x="7167960" y="2798280"/>
              <a:ext cx="4950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9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11" name="Signe de multiplication 71"/>
            <p:cNvSpPr/>
            <p:nvPr/>
          </p:nvSpPr>
          <p:spPr>
            <a:xfrm>
              <a:off x="7316280" y="3105000"/>
              <a:ext cx="310680" cy="31032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sp>
        <p:nvSpPr>
          <p:cNvPr id="312" name="ZoneTexte 44"/>
          <p:cNvSpPr/>
          <p:nvPr/>
        </p:nvSpPr>
        <p:spPr>
          <a:xfrm>
            <a:off x="4638240" y="451080"/>
            <a:ext cx="4333680" cy="942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2 × 10 000 + 9 × 1 000 +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5 × 100 + 7 × 10 + 4 =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3" name="ZoneTexte 45"/>
          <p:cNvSpPr/>
          <p:nvPr/>
        </p:nvSpPr>
        <p:spPr>
          <a:xfrm>
            <a:off x="7799040" y="801360"/>
            <a:ext cx="1541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c00000"/>
                </a:solidFill>
                <a:latin typeface="Calibri"/>
              </a:rPr>
              <a:t>29 574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4" name="ZoneTexte 46"/>
          <p:cNvSpPr/>
          <p:nvPr/>
        </p:nvSpPr>
        <p:spPr>
          <a:xfrm>
            <a:off x="6632280" y="3410640"/>
            <a:ext cx="3274920" cy="31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500" spc="-1" strike="noStrike">
                <a:solidFill>
                  <a:srgbClr val="ffffff"/>
                </a:solidFill>
                <a:latin typeface="Calibri"/>
              </a:rPr>
              <a:t>10 000    1000  100    10      1    </a:t>
            </a: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5" name=""/>
          <p:cNvSpPr/>
          <p:nvPr/>
        </p:nvSpPr>
        <p:spPr>
          <a:xfrm>
            <a:off x="3378240" y="31860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"/>
          <p:cNvSpPr/>
          <p:nvPr/>
        </p:nvSpPr>
        <p:spPr>
          <a:xfrm>
            <a:off x="7880040" y="143172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7" name=""/>
          <p:cNvSpPr/>
          <p:nvPr/>
        </p:nvSpPr>
        <p:spPr>
          <a:xfrm flipV="1">
            <a:off x="450072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3" dur="indefinite" restart="never" nodeType="tmRoot">
          <p:childTnLst>
            <p:seq>
              <p:cTn id="284" dur="indefinite" nodeType="mainSeq">
                <p:childTnLst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9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9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04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09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0" fill="hold">
                      <p:stCondLst>
                        <p:cond delay="indefinite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4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9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fill="hold">
                      <p:stCondLst>
                        <p:cond delay="indefinite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4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5" fill="hold">
                      <p:stCondLst>
                        <p:cond delay="indefinite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9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0" fill="hold">
                      <p:stCondLst>
                        <p:cond delay="indefinite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34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score total sur ton ardoise. 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9" name="PlaceHolder 2"/>
          <p:cNvSpPr>
            <a:spLocks noGrp="1"/>
          </p:cNvSpPr>
          <p:nvPr>
            <p:ph/>
          </p:nvPr>
        </p:nvSpPr>
        <p:spPr>
          <a:xfrm>
            <a:off x="7908840" y="6490080"/>
            <a:ext cx="123480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320" name="Groupe 18"/>
          <p:cNvGrpSpPr/>
          <p:nvPr/>
        </p:nvGrpSpPr>
        <p:grpSpPr>
          <a:xfrm>
            <a:off x="180000" y="1440000"/>
            <a:ext cx="4356000" cy="4320000"/>
            <a:chOff x="180000" y="1440000"/>
            <a:chExt cx="4356000" cy="4320000"/>
          </a:xfrm>
        </p:grpSpPr>
        <p:sp>
          <p:nvSpPr>
            <p:cNvPr id="321" name="Ellipse 17"/>
            <p:cNvSpPr/>
            <p:nvPr/>
          </p:nvSpPr>
          <p:spPr>
            <a:xfrm>
              <a:off x="180000" y="1440000"/>
              <a:ext cx="4356000" cy="43200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grpSp>
          <p:nvGrpSpPr>
            <p:cNvPr id="322" name="Groupe 10"/>
            <p:cNvGrpSpPr/>
            <p:nvPr/>
          </p:nvGrpSpPr>
          <p:grpSpPr>
            <a:xfrm>
              <a:off x="783720" y="2038680"/>
              <a:ext cx="3148200" cy="3122640"/>
              <a:chOff x="783720" y="2038680"/>
              <a:chExt cx="3148200" cy="3122640"/>
            </a:xfrm>
          </p:grpSpPr>
          <p:sp>
            <p:nvSpPr>
              <p:cNvPr id="323" name="Ellipse 7"/>
              <p:cNvSpPr/>
              <p:nvPr/>
            </p:nvSpPr>
            <p:spPr>
              <a:xfrm>
                <a:off x="783720" y="2038680"/>
                <a:ext cx="3148200" cy="312264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324" name="Ellipse 8"/>
              <p:cNvSpPr/>
              <p:nvPr/>
            </p:nvSpPr>
            <p:spPr>
              <a:xfrm>
                <a:off x="1308240" y="2559240"/>
                <a:ext cx="2098800" cy="208116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325" name="Ellipse 9"/>
              <p:cNvSpPr/>
              <p:nvPr/>
            </p:nvSpPr>
            <p:spPr>
              <a:xfrm>
                <a:off x="1833120" y="3079800"/>
                <a:ext cx="1049400" cy="10404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</p:grpSp>
      </p:grpSp>
      <p:sp>
        <p:nvSpPr>
          <p:cNvPr id="326" name="Signe de multiplication 20"/>
          <p:cNvSpPr/>
          <p:nvPr/>
        </p:nvSpPr>
        <p:spPr>
          <a:xfrm>
            <a:off x="2657880" y="4038480"/>
            <a:ext cx="42300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27" name="Signe de multiplication 3"/>
          <p:cNvSpPr/>
          <p:nvPr/>
        </p:nvSpPr>
        <p:spPr>
          <a:xfrm>
            <a:off x="2324160" y="3566520"/>
            <a:ext cx="42300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28" name="Signe de multiplication 5"/>
          <p:cNvSpPr/>
          <p:nvPr/>
        </p:nvSpPr>
        <p:spPr>
          <a:xfrm>
            <a:off x="1425960" y="371592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29" name="Signe de multiplication 6"/>
          <p:cNvSpPr/>
          <p:nvPr/>
        </p:nvSpPr>
        <p:spPr>
          <a:xfrm>
            <a:off x="1908360" y="408708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0" name="Signe de multiplication 16"/>
          <p:cNvSpPr/>
          <p:nvPr/>
        </p:nvSpPr>
        <p:spPr>
          <a:xfrm>
            <a:off x="1527480" y="516096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1" name="Signe de multiplication 21"/>
          <p:cNvSpPr/>
          <p:nvPr/>
        </p:nvSpPr>
        <p:spPr>
          <a:xfrm>
            <a:off x="1824480" y="5180400"/>
            <a:ext cx="42264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2" name="Signe de multiplication 22"/>
          <p:cNvSpPr/>
          <p:nvPr/>
        </p:nvSpPr>
        <p:spPr>
          <a:xfrm>
            <a:off x="2121120" y="5200200"/>
            <a:ext cx="42300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3" name="Signe de multiplication 23"/>
          <p:cNvSpPr/>
          <p:nvPr/>
        </p:nvSpPr>
        <p:spPr>
          <a:xfrm>
            <a:off x="2433240" y="5180400"/>
            <a:ext cx="42300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4" name="Signe de multiplication 24"/>
          <p:cNvSpPr/>
          <p:nvPr/>
        </p:nvSpPr>
        <p:spPr>
          <a:xfrm>
            <a:off x="2749320" y="5122800"/>
            <a:ext cx="42264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5" name="Signe de multiplication 19"/>
          <p:cNvSpPr/>
          <p:nvPr/>
        </p:nvSpPr>
        <p:spPr>
          <a:xfrm>
            <a:off x="2283120" y="4135320"/>
            <a:ext cx="42300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6" name="Signe de multiplication 25"/>
          <p:cNvSpPr/>
          <p:nvPr/>
        </p:nvSpPr>
        <p:spPr>
          <a:xfrm>
            <a:off x="1714680" y="1590480"/>
            <a:ext cx="42300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7" name="Signe de multiplication 26"/>
          <p:cNvSpPr/>
          <p:nvPr/>
        </p:nvSpPr>
        <p:spPr>
          <a:xfrm>
            <a:off x="2011680" y="1610280"/>
            <a:ext cx="423000" cy="42300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8" name="Signe de multiplication 27"/>
          <p:cNvSpPr/>
          <p:nvPr/>
        </p:nvSpPr>
        <p:spPr>
          <a:xfrm>
            <a:off x="2324160" y="1590480"/>
            <a:ext cx="42300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9" name="Signe de multiplication 28"/>
          <p:cNvSpPr/>
          <p:nvPr/>
        </p:nvSpPr>
        <p:spPr>
          <a:xfrm>
            <a:off x="2639880" y="1533240"/>
            <a:ext cx="423000" cy="42264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40" name="ZoneTexte 9"/>
          <p:cNvSpPr/>
          <p:nvPr/>
        </p:nvSpPr>
        <p:spPr>
          <a:xfrm>
            <a:off x="1969920" y="3259800"/>
            <a:ext cx="272664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200" spc="-1" strike="noStrike">
                <a:solidFill>
                  <a:srgbClr val="ffffff"/>
                </a:solidFill>
                <a:latin typeface="Calibri"/>
              </a:rPr>
              <a:t>1 000    100   10     1  </a:t>
            </a:r>
            <a:r>
              <a:rPr b="0" lang="fr-FR" sz="2800" spc="-1" strike="noStrike">
                <a:solidFill>
                  <a:srgbClr val="ffffff"/>
                </a:solidFill>
                <a:latin typeface="Calibri"/>
              </a:rPr>
              <a:t> 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1" name="Ellipse 48"/>
          <p:cNvSpPr/>
          <p:nvPr/>
        </p:nvSpPr>
        <p:spPr>
          <a:xfrm>
            <a:off x="4770000" y="1440000"/>
            <a:ext cx="4320360" cy="432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42" name="Ellipse 49"/>
          <p:cNvSpPr/>
          <p:nvPr/>
        </p:nvSpPr>
        <p:spPr>
          <a:xfrm>
            <a:off x="5202000" y="1872000"/>
            <a:ext cx="3456360" cy="345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43" name="Ellipse 50"/>
          <p:cNvSpPr/>
          <p:nvPr/>
        </p:nvSpPr>
        <p:spPr>
          <a:xfrm>
            <a:off x="5634000" y="2304000"/>
            <a:ext cx="2592000" cy="259164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44" name="Ellipse 51"/>
          <p:cNvSpPr/>
          <p:nvPr/>
        </p:nvSpPr>
        <p:spPr>
          <a:xfrm>
            <a:off x="6066360" y="2736000"/>
            <a:ext cx="1728000" cy="172764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45" name="Ellipse 52"/>
          <p:cNvSpPr/>
          <p:nvPr/>
        </p:nvSpPr>
        <p:spPr>
          <a:xfrm>
            <a:off x="6499440" y="3168360"/>
            <a:ext cx="863640" cy="86328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grpSp>
        <p:nvGrpSpPr>
          <p:cNvPr id="346" name="Groupe 14"/>
          <p:cNvGrpSpPr/>
          <p:nvPr/>
        </p:nvGrpSpPr>
        <p:grpSpPr>
          <a:xfrm>
            <a:off x="6536160" y="3372120"/>
            <a:ext cx="495000" cy="616680"/>
            <a:chOff x="6536160" y="3372120"/>
            <a:chExt cx="495000" cy="616680"/>
          </a:xfrm>
        </p:grpSpPr>
        <p:sp>
          <p:nvSpPr>
            <p:cNvPr id="347" name="ZoneTexte 48"/>
            <p:cNvSpPr/>
            <p:nvPr/>
          </p:nvSpPr>
          <p:spPr>
            <a:xfrm>
              <a:off x="6536160" y="3372120"/>
              <a:ext cx="4950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48" name="Signe de multiplication 72"/>
            <p:cNvSpPr/>
            <p:nvPr/>
          </p:nvSpPr>
          <p:spPr>
            <a:xfrm>
              <a:off x="6684480" y="3678120"/>
              <a:ext cx="310680" cy="31068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349" name="Groupe 15"/>
          <p:cNvGrpSpPr/>
          <p:nvPr/>
        </p:nvGrpSpPr>
        <p:grpSpPr>
          <a:xfrm>
            <a:off x="7070040" y="4125960"/>
            <a:ext cx="494640" cy="616680"/>
            <a:chOff x="7070040" y="4125960"/>
            <a:chExt cx="494640" cy="616680"/>
          </a:xfrm>
        </p:grpSpPr>
        <p:sp>
          <p:nvSpPr>
            <p:cNvPr id="350" name="ZoneTexte 49"/>
            <p:cNvSpPr/>
            <p:nvPr/>
          </p:nvSpPr>
          <p:spPr>
            <a:xfrm>
              <a:off x="7070040" y="4125960"/>
              <a:ext cx="4946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7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51" name="Signe de multiplication 73"/>
            <p:cNvSpPr/>
            <p:nvPr/>
          </p:nvSpPr>
          <p:spPr>
            <a:xfrm>
              <a:off x="7218360" y="4431960"/>
              <a:ext cx="310320" cy="31068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352" name="Groupe 16"/>
          <p:cNvGrpSpPr/>
          <p:nvPr/>
        </p:nvGrpSpPr>
        <p:grpSpPr>
          <a:xfrm>
            <a:off x="6193440" y="4667760"/>
            <a:ext cx="494640" cy="617400"/>
            <a:chOff x="6193440" y="4667760"/>
            <a:chExt cx="494640" cy="617400"/>
          </a:xfrm>
        </p:grpSpPr>
        <p:sp>
          <p:nvSpPr>
            <p:cNvPr id="353" name="ZoneTexte 50"/>
            <p:cNvSpPr/>
            <p:nvPr/>
          </p:nvSpPr>
          <p:spPr>
            <a:xfrm>
              <a:off x="6193440" y="4667760"/>
              <a:ext cx="4946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3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54" name="Signe de multiplication 74"/>
            <p:cNvSpPr/>
            <p:nvPr/>
          </p:nvSpPr>
          <p:spPr>
            <a:xfrm>
              <a:off x="6341400" y="4974480"/>
              <a:ext cx="310680" cy="31068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355" name="Groupe 17"/>
          <p:cNvGrpSpPr/>
          <p:nvPr/>
        </p:nvGrpSpPr>
        <p:grpSpPr>
          <a:xfrm>
            <a:off x="7791840" y="4720680"/>
            <a:ext cx="495000" cy="633960"/>
            <a:chOff x="7791840" y="4720680"/>
            <a:chExt cx="495000" cy="633960"/>
          </a:xfrm>
        </p:grpSpPr>
        <p:sp>
          <p:nvSpPr>
            <p:cNvPr id="356" name="ZoneTexte 51"/>
            <p:cNvSpPr/>
            <p:nvPr/>
          </p:nvSpPr>
          <p:spPr>
            <a:xfrm>
              <a:off x="7791840" y="4720680"/>
              <a:ext cx="4950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57" name="Signe de multiplication 75"/>
            <p:cNvSpPr/>
            <p:nvPr/>
          </p:nvSpPr>
          <p:spPr>
            <a:xfrm>
              <a:off x="7940160" y="5043960"/>
              <a:ext cx="310680" cy="310680"/>
            </a:xfrm>
            <a:prstGeom prst="mathMultiply">
              <a:avLst>
                <a:gd name="adj1" fmla="val 1040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6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sp>
        <p:nvSpPr>
          <p:cNvPr id="358" name="ZoneTexte 47"/>
          <p:cNvSpPr/>
          <p:nvPr/>
        </p:nvSpPr>
        <p:spPr>
          <a:xfrm>
            <a:off x="6632280" y="3410640"/>
            <a:ext cx="3274920" cy="31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500" spc="-1" strike="noStrike">
                <a:solidFill>
                  <a:srgbClr val="ffffff"/>
                </a:solidFill>
                <a:latin typeface="Calibri"/>
              </a:rPr>
              <a:t>10 000    1000  100    10      1    </a:t>
            </a: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9" name=""/>
          <p:cNvSpPr/>
          <p:nvPr/>
        </p:nvSpPr>
        <p:spPr>
          <a:xfrm>
            <a:off x="3386520" y="96192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0" name=""/>
          <p:cNvSpPr/>
          <p:nvPr/>
        </p:nvSpPr>
        <p:spPr>
          <a:xfrm>
            <a:off x="7872120" y="3330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1" name=""/>
          <p:cNvSpPr/>
          <p:nvPr/>
        </p:nvSpPr>
        <p:spPr>
          <a:xfrm flipV="1">
            <a:off x="450072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35" dur="indefinite" restart="never" nodeType="tmRoot">
          <p:childTnLst>
            <p:seq>
              <p:cTn id="336" dur="indefinite" nodeType="mainSeq">
                <p:childTnLst>
                  <p:par>
                    <p:cTn id="337" fill="hold">
                      <p:stCondLst>
                        <p:cond delay="indefinite"/>
                      </p:stCondLst>
                      <p:childTnLst>
                        <p:par>
                          <p:cTn id="338" fill="hold">
                            <p:stCondLst>
                              <p:cond delay="0"/>
                            </p:stCondLst>
                            <p:childTnLst>
                              <p:par>
                                <p:cTn id="3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1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2" fill="hold">
                      <p:stCondLst>
                        <p:cond delay="indefinite"/>
                      </p:stCondLst>
                      <p:childTnLst>
                        <p:par>
                          <p:cTn id="343" fill="hold">
                            <p:stCondLst>
                              <p:cond delay="0"/>
                            </p:stCondLst>
                            <p:childTnLst>
                              <p:par>
                                <p:cTn id="3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6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1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2" fill="hold">
                      <p:stCondLst>
                        <p:cond delay="indefinite"/>
                      </p:stCondLst>
                      <p:childTnLst>
                        <p:par>
                          <p:cTn id="353" fill="hold">
                            <p:stCondLst>
                              <p:cond delay="0"/>
                            </p:stCondLst>
                            <p:childTnLst>
                              <p:par>
                                <p:cTn id="3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6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7" fill="hold">
                      <p:stCondLst>
                        <p:cond delay="indefinite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1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2" fill="hold">
                      <p:stCondLst>
                        <p:cond delay="indefinite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7" fill="hold">
                      <p:stCondLst>
                        <p:cond delay="indefinite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1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2" fill="hold">
                      <p:stCondLst>
                        <p:cond delay="indefinite"/>
                      </p:stCondLst>
                      <p:childTnLst>
                        <p:par>
                          <p:cTn id="373" fill="hold">
                            <p:stCondLst>
                              <p:cond delay="0"/>
                            </p:stCondLst>
                            <p:childTnLst>
                              <p:par>
                                <p:cTn id="3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6" dur="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7" fill="hold">
                      <p:stCondLst>
                        <p:cond delay="indefinite"/>
                      </p:stCondLst>
                      <p:childTnLst>
                        <p:par>
                          <p:cTn id="378" fill="hold">
                            <p:stCondLst>
                              <p:cond delay="0"/>
                            </p:stCondLst>
                            <p:childTnLst>
                              <p:par>
                                <p:cTn id="3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81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2" fill="hold">
                      <p:stCondLst>
                        <p:cond delay="indefinite"/>
                      </p:stCondLst>
                      <p:childTnLst>
                        <p:par>
                          <p:cTn id="383" fill="hold">
                            <p:stCondLst>
                              <p:cond delay="0"/>
                            </p:stCondLst>
                            <p:childTnLst>
                              <p:par>
                                <p:cTn id="3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86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7" fill="hold">
                      <p:stCondLst>
                        <p:cond delay="indefinite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1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2" fill="hold">
                      <p:stCondLst>
                        <p:cond delay="indefinite"/>
                      </p:stCondLst>
                      <p:childTnLst>
                        <p:par>
                          <p:cTn id="393" fill="hold">
                            <p:stCondLst>
                              <p:cond delay="0"/>
                            </p:stCondLst>
                            <p:childTnLst>
                              <p:par>
                                <p:cTn id="39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6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7" fill="hold">
                      <p:stCondLst>
                        <p:cond delay="indefinite"/>
                      </p:stCondLst>
                      <p:childTnLst>
                        <p:par>
                          <p:cTn id="398" fill="hold">
                            <p:stCondLst>
                              <p:cond delay="0"/>
                            </p:stCondLst>
                            <p:childTnLst>
                              <p:par>
                                <p:cTn id="39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01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2" fill="hold">
                      <p:stCondLst>
                        <p:cond delay="indefinite"/>
                      </p:stCondLst>
                      <p:childTnLst>
                        <p:par>
                          <p:cTn id="403" fill="hold">
                            <p:stCondLst>
                              <p:cond delay="0"/>
                            </p:stCondLst>
                            <p:childTnLst>
                              <p:par>
                                <p:cTn id="40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06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28</TotalTime>
  <Application>LibreOffice/7.4.3.2$Windows_X86_64 LibreOffice_project/1048a8393ae2eeec98dff31b5c133c5f1d08b890</Application>
  <AppVersion>15.0000</AppVersion>
  <Words>184</Words>
  <Paragraphs>39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2026-02-10T18:37:43Z</dcterms:modified>
  <cp:revision>59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12</vt:i4>
  </property>
</Properties>
</file>